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75" r:id="rId10"/>
    <p:sldId id="276" r:id="rId11"/>
    <p:sldId id="266" r:id="rId12"/>
    <p:sldId id="267" r:id="rId13"/>
    <p:sldId id="268" r:id="rId14"/>
    <p:sldId id="273" r:id="rId15"/>
    <p:sldId id="274"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99CCFF"/>
    <a:srgbClr val="66CCFF"/>
    <a:srgbClr val="5012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70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4/17/2023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4/17/2023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4/17/2023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4/17/2023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A4451-0F2F-9532-506C-D441571DAC88}"/>
              </a:ext>
            </a:extLst>
          </p:cNvPr>
          <p:cNvSpPr txBox="1"/>
          <p:nvPr/>
        </p:nvSpPr>
        <p:spPr>
          <a:xfrm>
            <a:off x="3875964" y="436965"/>
            <a:ext cx="5827594" cy="707886"/>
          </a:xfrm>
          <a:prstGeom prst="rect">
            <a:avLst/>
          </a:prstGeom>
          <a:noFill/>
        </p:spPr>
        <p:txBody>
          <a:bodyPr wrap="square" rtlCol="0">
            <a:spAutoFit/>
          </a:bodyPr>
          <a:lstStyle/>
          <a:p>
            <a:r>
              <a:rPr lang="en-US" sz="4000" b="1" dirty="0">
                <a:latin typeface="Arial Black" panose="020B0A04020102020204" pitchFamily="34" charset="0"/>
                <a:cs typeface="Arial"/>
              </a:rPr>
              <a:t>Search Engine </a:t>
            </a:r>
          </a:p>
        </p:txBody>
      </p:sp>
      <p:pic>
        <p:nvPicPr>
          <p:cNvPr id="4" name="Picture 2" descr="Logo&#10;&#10;Description automatically generated">
            <a:extLst>
              <a:ext uri="{FF2B5EF4-FFF2-40B4-BE49-F238E27FC236}">
                <a16:creationId xmlns:a16="http://schemas.microsoft.com/office/drawing/2014/main" id="{D8AC19A0-B8BF-4DDB-D566-AF0403414A6F}"/>
              </a:ext>
            </a:extLst>
          </p:cNvPr>
          <p:cNvPicPr>
            <a:picLocks noChangeAspect="1"/>
          </p:cNvPicPr>
          <p:nvPr/>
        </p:nvPicPr>
        <p:blipFill>
          <a:blip r:embed="rId2"/>
          <a:stretch>
            <a:fillRect/>
          </a:stretch>
        </p:blipFill>
        <p:spPr>
          <a:xfrm>
            <a:off x="4702416" y="1051523"/>
            <a:ext cx="2143125" cy="2143125"/>
          </a:xfrm>
          <a:prstGeom prst="ellipse">
            <a:avLst/>
          </a:prstGeom>
          <a:ln>
            <a:noFill/>
          </a:ln>
          <a:effectLst>
            <a:softEdge rad="112500"/>
          </a:effectLst>
        </p:spPr>
      </p:pic>
      <p:sp>
        <p:nvSpPr>
          <p:cNvPr id="10" name="TextBox 9">
            <a:extLst>
              <a:ext uri="{FF2B5EF4-FFF2-40B4-BE49-F238E27FC236}">
                <a16:creationId xmlns:a16="http://schemas.microsoft.com/office/drawing/2014/main" id="{12679997-D7DC-DE37-C3B5-1B6682915153}"/>
              </a:ext>
            </a:extLst>
          </p:cNvPr>
          <p:cNvSpPr txBox="1"/>
          <p:nvPr/>
        </p:nvSpPr>
        <p:spPr>
          <a:xfrm>
            <a:off x="2988860" y="3381286"/>
            <a:ext cx="8453599" cy="461665"/>
          </a:xfrm>
          <a:prstGeom prst="rect">
            <a:avLst/>
          </a:prstGeom>
          <a:noFill/>
        </p:spPr>
        <p:txBody>
          <a:bodyPr wrap="square" rtlCol="0">
            <a:spAutoFit/>
          </a:bodyPr>
          <a:lstStyle/>
          <a:p>
            <a:r>
              <a:rPr lang="en-US" sz="2400" b="1" dirty="0">
                <a:latin typeface="Lucida Sans Unicode" panose="020B0602030504020204" pitchFamily="34" charset="0"/>
                <a:cs typeface="Lucida Sans Unicode" panose="020B0602030504020204" pitchFamily="34" charset="0"/>
              </a:rPr>
              <a:t>School of Engineering and Technology</a:t>
            </a:r>
            <a:endParaRPr lang="en-IN" sz="2400" b="1" dirty="0">
              <a:latin typeface="Lucida Sans Unicode" panose="020B0602030504020204" pitchFamily="34" charset="0"/>
              <a:cs typeface="Lucida Sans Unicode" panose="020B0602030504020204" pitchFamily="34" charset="0"/>
            </a:endParaRPr>
          </a:p>
        </p:txBody>
      </p:sp>
      <p:sp>
        <p:nvSpPr>
          <p:cNvPr id="13" name="Scroll: Horizontal 12">
            <a:extLst>
              <a:ext uri="{FF2B5EF4-FFF2-40B4-BE49-F238E27FC236}">
                <a16:creationId xmlns:a16="http://schemas.microsoft.com/office/drawing/2014/main" id="{1102248B-825A-D961-9409-F435CF385CC6}"/>
              </a:ext>
            </a:extLst>
          </p:cNvPr>
          <p:cNvSpPr/>
          <p:nvPr/>
        </p:nvSpPr>
        <p:spPr>
          <a:xfrm>
            <a:off x="364489" y="3901440"/>
            <a:ext cx="4827563" cy="2546465"/>
          </a:xfrm>
          <a:prstGeom prst="horizontalScroll">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9BD8AD6-C276-2BBE-7689-2C3503F25848}"/>
              </a:ext>
            </a:extLst>
          </p:cNvPr>
          <p:cNvSpPr txBox="1"/>
          <p:nvPr/>
        </p:nvSpPr>
        <p:spPr>
          <a:xfrm>
            <a:off x="749541" y="4402285"/>
            <a:ext cx="3952875" cy="1477328"/>
          </a:xfrm>
          <a:prstGeom prst="rect">
            <a:avLst/>
          </a:prstGeom>
          <a:noFill/>
        </p:spPr>
        <p:txBody>
          <a:bodyPr wrap="square">
            <a:spAutoFit/>
          </a:bodyPr>
          <a:lstStyle/>
          <a:p>
            <a:pPr>
              <a:lnSpc>
                <a:spcPct val="150000"/>
              </a:lnSpc>
            </a:pPr>
            <a:r>
              <a:rPr lang="en-US" sz="2000" b="1" u="sng" dirty="0">
                <a:latin typeface="Franklin Gothic"/>
              </a:rPr>
              <a:t>Submitted By</a:t>
            </a:r>
            <a:r>
              <a:rPr lang="en-US" sz="2000" b="1" dirty="0">
                <a:latin typeface="Franklin Gothic"/>
              </a:rPr>
              <a:t>:</a:t>
            </a:r>
            <a:endParaRPr lang="en-US" sz="2000" dirty="0">
              <a:latin typeface="Trebuchet MS" panose="020B0603020202020204"/>
            </a:endParaRPr>
          </a:p>
          <a:p>
            <a:r>
              <a:rPr lang="en-US" sz="2000" b="1" dirty="0">
                <a:solidFill>
                  <a:schemeClr val="accent2"/>
                </a:solidFill>
                <a:latin typeface="Cambria"/>
                <a:ea typeface="Cambria"/>
                <a:cs typeface="Times New Roman"/>
              </a:rPr>
              <a:t>Anubhav Ranjan (CSE)</a:t>
            </a:r>
            <a:endParaRPr lang="en-US" sz="2000" dirty="0">
              <a:solidFill>
                <a:schemeClr val="accent2"/>
              </a:solidFill>
            </a:endParaRPr>
          </a:p>
          <a:p>
            <a:r>
              <a:rPr lang="en-US" sz="2000" b="1" dirty="0">
                <a:solidFill>
                  <a:schemeClr val="accent2"/>
                </a:solidFill>
                <a:latin typeface="Cambria"/>
                <a:ea typeface="Cambria"/>
                <a:cs typeface="Times New Roman"/>
              </a:rPr>
              <a:t>Nitin Kumar </a:t>
            </a:r>
            <a:r>
              <a:rPr lang="en-US" sz="2000" b="1" dirty="0" err="1">
                <a:solidFill>
                  <a:schemeClr val="accent2"/>
                </a:solidFill>
                <a:latin typeface="Cambria"/>
                <a:ea typeface="Cambria"/>
                <a:cs typeface="Times New Roman"/>
              </a:rPr>
              <a:t>Vasdhani</a:t>
            </a:r>
            <a:r>
              <a:rPr lang="en-US" sz="2000" b="1" dirty="0">
                <a:solidFill>
                  <a:schemeClr val="accent2"/>
                </a:solidFill>
                <a:latin typeface="Cambria"/>
                <a:ea typeface="Cambria"/>
                <a:cs typeface="Times New Roman"/>
              </a:rPr>
              <a:t> (CSE)</a:t>
            </a:r>
          </a:p>
          <a:p>
            <a:r>
              <a:rPr lang="en-US" sz="2000" b="1" dirty="0">
                <a:solidFill>
                  <a:schemeClr val="accent2"/>
                </a:solidFill>
                <a:latin typeface="Cambria"/>
                <a:ea typeface="Cambria"/>
                <a:cs typeface="Times New Roman"/>
              </a:rPr>
              <a:t>Jaimala Prajapati (CSE)</a:t>
            </a:r>
          </a:p>
        </p:txBody>
      </p:sp>
      <p:sp>
        <p:nvSpPr>
          <p:cNvPr id="15" name="Scroll: Horizontal 14">
            <a:extLst>
              <a:ext uri="{FF2B5EF4-FFF2-40B4-BE49-F238E27FC236}">
                <a16:creationId xmlns:a16="http://schemas.microsoft.com/office/drawing/2014/main" id="{97EA758C-AF46-26B7-8AFA-74816B2331F4}"/>
              </a:ext>
            </a:extLst>
          </p:cNvPr>
          <p:cNvSpPr/>
          <p:nvPr/>
        </p:nvSpPr>
        <p:spPr>
          <a:xfrm>
            <a:off x="6614895" y="3809206"/>
            <a:ext cx="4827563" cy="2546465"/>
          </a:xfrm>
          <a:prstGeom prst="horizontalScroll">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F7395E-8516-A2F1-B1A8-4B31E4416F3C}"/>
              </a:ext>
            </a:extLst>
          </p:cNvPr>
          <p:cNvSpPr txBox="1"/>
          <p:nvPr/>
        </p:nvSpPr>
        <p:spPr>
          <a:xfrm>
            <a:off x="7010402" y="4270871"/>
            <a:ext cx="5095630" cy="958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u="sng" dirty="0">
                <a:latin typeface="Franklin Gothic"/>
              </a:rPr>
              <a:t>Submitted To</a:t>
            </a:r>
            <a:r>
              <a:rPr lang="en-US" sz="2000" b="1" dirty="0">
                <a:latin typeface="Franklin Gothic"/>
              </a:rPr>
              <a:t> :</a:t>
            </a:r>
            <a:endParaRPr lang="en-US" sz="2000" dirty="0"/>
          </a:p>
          <a:p>
            <a:pPr>
              <a:lnSpc>
                <a:spcPct val="150000"/>
              </a:lnSpc>
            </a:pPr>
            <a:r>
              <a:rPr lang="en-US" b="1" dirty="0">
                <a:solidFill>
                  <a:schemeClr val="accent2"/>
                </a:solidFill>
                <a:latin typeface="Cambria"/>
                <a:ea typeface="Cambria"/>
              </a:rPr>
              <a:t>Assistant</a:t>
            </a:r>
            <a:r>
              <a:rPr lang="en-US" sz="1400" b="1" dirty="0">
                <a:solidFill>
                  <a:schemeClr val="accent2"/>
                </a:solidFill>
                <a:latin typeface="Cambria"/>
                <a:ea typeface="Cambria"/>
              </a:rPr>
              <a:t> </a:t>
            </a:r>
            <a:r>
              <a:rPr lang="en-US" b="1" dirty="0">
                <a:solidFill>
                  <a:schemeClr val="accent2"/>
                </a:solidFill>
                <a:latin typeface="Cambria"/>
                <a:ea typeface="Cambria"/>
              </a:rPr>
              <a:t>Professor</a:t>
            </a:r>
            <a:r>
              <a:rPr lang="en-US" sz="1400" b="1" dirty="0">
                <a:solidFill>
                  <a:schemeClr val="accent2"/>
                </a:solidFill>
                <a:latin typeface="Cambria"/>
                <a:ea typeface="Cambria"/>
              </a:rPr>
              <a:t> </a:t>
            </a:r>
            <a:r>
              <a:rPr lang="en-US" b="1" dirty="0">
                <a:solidFill>
                  <a:schemeClr val="accent2"/>
                </a:solidFill>
                <a:latin typeface="Cambria"/>
                <a:ea typeface="Cambria"/>
              </a:rPr>
              <a:t>Mr</a:t>
            </a:r>
            <a:r>
              <a:rPr lang="en-US" sz="1400" b="1" dirty="0">
                <a:solidFill>
                  <a:schemeClr val="accent2"/>
                </a:solidFill>
                <a:latin typeface="Cambria"/>
                <a:ea typeface="Cambria"/>
              </a:rPr>
              <a:t>. </a:t>
            </a:r>
            <a:r>
              <a:rPr lang="en-US" b="1" dirty="0">
                <a:solidFill>
                  <a:schemeClr val="accent2"/>
                </a:solidFill>
                <a:latin typeface="Cambria"/>
                <a:ea typeface="Cambria"/>
              </a:rPr>
              <a:t>Surendra </a:t>
            </a:r>
            <a:r>
              <a:rPr lang="en-US" sz="2000" b="1" dirty="0">
                <a:solidFill>
                  <a:schemeClr val="accent2"/>
                </a:solidFill>
                <a:latin typeface="Cambria"/>
                <a:ea typeface="Cambria"/>
              </a:rPr>
              <a:t>Mehra</a:t>
            </a:r>
            <a:r>
              <a:rPr lang="en-US" b="1" dirty="0">
                <a:solidFill>
                  <a:schemeClr val="accent2"/>
                </a:solidFill>
                <a:latin typeface="Cambria"/>
                <a:ea typeface="Cambria"/>
              </a:rPr>
              <a:t> </a:t>
            </a:r>
          </a:p>
        </p:txBody>
      </p:sp>
    </p:spTree>
    <p:extLst>
      <p:ext uri="{BB962C8B-B14F-4D97-AF65-F5344CB8AC3E}">
        <p14:creationId xmlns:p14="http://schemas.microsoft.com/office/powerpoint/2010/main" val="21783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250"/>
                                        <p:tgtEl>
                                          <p:spTgt spid="4"/>
                                        </p:tgtEl>
                                      </p:cBhvr>
                                    </p:animEffect>
                                    <p:anim calcmode="lin" valueType="num">
                                      <p:cBhvr>
                                        <p:cTn id="12" dur="1250" fill="hold"/>
                                        <p:tgtEl>
                                          <p:spTgt spid="4"/>
                                        </p:tgtEl>
                                        <p:attrNameLst>
                                          <p:attrName>ppt_w</p:attrName>
                                        </p:attrNameLst>
                                      </p:cBhvr>
                                      <p:tavLst>
                                        <p:tav tm="0" fmla="#ppt_w*sin(2.5*pi*$)">
                                          <p:val>
                                            <p:fltVal val="0"/>
                                          </p:val>
                                        </p:tav>
                                        <p:tav tm="100000">
                                          <p:val>
                                            <p:fltVal val="1"/>
                                          </p:val>
                                        </p:tav>
                                      </p:tavLst>
                                    </p:anim>
                                    <p:anim calcmode="lin" valueType="num">
                                      <p:cBhvr>
                                        <p:cTn id="13" dur="1250" fill="hold"/>
                                        <p:tgtEl>
                                          <p:spTgt spid="4"/>
                                        </p:tgtEl>
                                        <p:attrNameLst>
                                          <p:attrName>ppt_h</p:attrName>
                                        </p:attrNameLst>
                                      </p:cBhvr>
                                      <p:tavLst>
                                        <p:tav tm="0">
                                          <p:val>
                                            <p:strVal val="#ppt_h"/>
                                          </p:val>
                                        </p:tav>
                                        <p:tav tm="100000">
                                          <p:val>
                                            <p:strVal val="#ppt_h"/>
                                          </p:val>
                                        </p:tav>
                                      </p:tavLst>
                                    </p:anim>
                                  </p:childTnLst>
                                </p:cTn>
                              </p:par>
                            </p:childTnLst>
                          </p:cTn>
                        </p:par>
                        <p:par>
                          <p:cTn id="14" fill="hold">
                            <p:stCondLst>
                              <p:cond delay="175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4000"/>
                                        <p:tgtEl>
                                          <p:spTgt spid="10"/>
                                        </p:tgtEl>
                                      </p:cBhvr>
                                    </p:animEffect>
                                  </p:childTnLst>
                                </p:cTn>
                              </p:par>
                            </p:childTnLst>
                          </p:cTn>
                        </p:par>
                        <p:par>
                          <p:cTn id="18" fill="hold">
                            <p:stCondLst>
                              <p:cond delay="575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675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par>
                          <p:cTn id="30" fill="hold">
                            <p:stCondLst>
                              <p:cond delay="7750"/>
                            </p:stCondLst>
                            <p:childTnLst>
                              <p:par>
                                <p:cTn id="31" presetID="42"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par>
                          <p:cTn id="36" fill="hold">
                            <p:stCondLst>
                              <p:cond delay="8750"/>
                            </p:stCondLst>
                            <p:childTnLst>
                              <p:par>
                                <p:cTn id="37" presetID="42" presetClass="entr" presetSubtype="0"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animBg="1"/>
      <p:bldP spid="14" grpId="0"/>
      <p:bldP spid="15" grpId="0" animBg="1"/>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F6F7023-6030-25A3-AC77-2A4F49E0A077}"/>
              </a:ext>
            </a:extLst>
          </p:cNvPr>
          <p:cNvSpPr/>
          <p:nvPr/>
        </p:nvSpPr>
        <p:spPr>
          <a:xfrm>
            <a:off x="250371" y="157437"/>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3C21174-681A-4BBE-2695-A95490D68291}"/>
              </a:ext>
            </a:extLst>
          </p:cNvPr>
          <p:cNvSpPr txBox="1"/>
          <p:nvPr/>
        </p:nvSpPr>
        <p:spPr>
          <a:xfrm>
            <a:off x="457199" y="313750"/>
            <a:ext cx="7386917" cy="830997"/>
          </a:xfrm>
          <a:prstGeom prst="rect">
            <a:avLst/>
          </a:prstGeom>
          <a:noFill/>
        </p:spPr>
        <p:txBody>
          <a:bodyPr wrap="square">
            <a:spAutoFit/>
          </a:bodyPr>
          <a:lstStyle/>
          <a:p>
            <a:r>
              <a:rPr lang="en-US" sz="4800" dirty="0">
                <a:latin typeface="Verdana Pro Semibold" panose="020B0704030504040204" pitchFamily="34" charset="0"/>
              </a:rPr>
              <a:t>User</a:t>
            </a:r>
            <a:r>
              <a:rPr lang="en-US" sz="1800" dirty="0">
                <a:latin typeface="Verdana Pro Semibold" panose="020B0704030504040204" pitchFamily="34" charset="0"/>
              </a:rPr>
              <a:t> </a:t>
            </a:r>
            <a:r>
              <a:rPr lang="en-US" sz="4800" dirty="0">
                <a:latin typeface="Verdana Pro Semibold" panose="020B0704030504040204" pitchFamily="34" charset="0"/>
              </a:rPr>
              <a:t>Interaction</a:t>
            </a:r>
            <a:endParaRPr lang="en-IN" sz="1800" dirty="0">
              <a:latin typeface="Verdana Pro Semibold" panose="020B0704030504040204" pitchFamily="34" charset="0"/>
            </a:endParaRPr>
          </a:p>
        </p:txBody>
      </p:sp>
      <p:pic>
        <p:nvPicPr>
          <p:cNvPr id="4" name="Picture 3">
            <a:extLst>
              <a:ext uri="{FF2B5EF4-FFF2-40B4-BE49-F238E27FC236}">
                <a16:creationId xmlns:a16="http://schemas.microsoft.com/office/drawing/2014/main" id="{7A7485EE-D471-1962-F0DF-302E23E2B688}"/>
              </a:ext>
            </a:extLst>
          </p:cNvPr>
          <p:cNvPicPr>
            <a:picLocks noChangeAspect="1"/>
          </p:cNvPicPr>
          <p:nvPr/>
        </p:nvPicPr>
        <p:blipFill rotWithShape="1">
          <a:blip r:embed="rId2"/>
          <a:srcRect l="193" t="11914" r="-193" b="5956"/>
          <a:stretch/>
        </p:blipFill>
        <p:spPr>
          <a:xfrm>
            <a:off x="457199" y="1932708"/>
            <a:ext cx="4775201" cy="2992583"/>
          </a:xfrm>
          <a:prstGeom prst="rect">
            <a:avLst/>
          </a:prstGeom>
        </p:spPr>
      </p:pic>
      <p:pic>
        <p:nvPicPr>
          <p:cNvPr id="7" name="Picture 6">
            <a:extLst>
              <a:ext uri="{FF2B5EF4-FFF2-40B4-BE49-F238E27FC236}">
                <a16:creationId xmlns:a16="http://schemas.microsoft.com/office/drawing/2014/main" id="{A6931AC3-9DF2-2B85-0011-EB4704FCEEA9}"/>
              </a:ext>
            </a:extLst>
          </p:cNvPr>
          <p:cNvPicPr>
            <a:picLocks noChangeAspect="1"/>
          </p:cNvPicPr>
          <p:nvPr/>
        </p:nvPicPr>
        <p:blipFill rotWithShape="1">
          <a:blip r:embed="rId3"/>
          <a:srcRect t="12063" b="7891"/>
          <a:stretch/>
        </p:blipFill>
        <p:spPr>
          <a:xfrm>
            <a:off x="6627092" y="1932708"/>
            <a:ext cx="5107709" cy="2992583"/>
          </a:xfrm>
          <a:prstGeom prst="rect">
            <a:avLst/>
          </a:prstGeom>
        </p:spPr>
      </p:pic>
      <p:sp>
        <p:nvSpPr>
          <p:cNvPr id="10" name="TextBox 9">
            <a:extLst>
              <a:ext uri="{FF2B5EF4-FFF2-40B4-BE49-F238E27FC236}">
                <a16:creationId xmlns:a16="http://schemas.microsoft.com/office/drawing/2014/main" id="{C3A4F077-33CA-BA03-A142-58F8DC08AC81}"/>
              </a:ext>
            </a:extLst>
          </p:cNvPr>
          <p:cNvSpPr txBox="1"/>
          <p:nvPr/>
        </p:nvSpPr>
        <p:spPr>
          <a:xfrm>
            <a:off x="1782619" y="5057602"/>
            <a:ext cx="3195782" cy="369332"/>
          </a:xfrm>
          <a:prstGeom prst="rect">
            <a:avLst/>
          </a:prstGeom>
          <a:noFill/>
        </p:spPr>
        <p:txBody>
          <a:bodyPr wrap="square" rtlCol="0">
            <a:spAutoFit/>
          </a:bodyPr>
          <a:lstStyle/>
          <a:p>
            <a:r>
              <a:rPr lang="en-US" dirty="0">
                <a:latin typeface="Verdana Pro Semibold" panose="020B0704030504040204" pitchFamily="34" charset="0"/>
              </a:rPr>
              <a:t>6. Result</a:t>
            </a:r>
            <a:endParaRPr lang="en-IN" dirty="0">
              <a:latin typeface="Verdana Pro Semibold" panose="020B0704030504040204" pitchFamily="34" charset="0"/>
            </a:endParaRPr>
          </a:p>
        </p:txBody>
      </p:sp>
      <p:sp>
        <p:nvSpPr>
          <p:cNvPr id="12" name="TextBox 11">
            <a:extLst>
              <a:ext uri="{FF2B5EF4-FFF2-40B4-BE49-F238E27FC236}">
                <a16:creationId xmlns:a16="http://schemas.microsoft.com/office/drawing/2014/main" id="{78C20CC3-693C-63CB-E700-DDC0D9B68846}"/>
              </a:ext>
            </a:extLst>
          </p:cNvPr>
          <p:cNvSpPr txBox="1"/>
          <p:nvPr/>
        </p:nvSpPr>
        <p:spPr>
          <a:xfrm>
            <a:off x="8423564" y="5033880"/>
            <a:ext cx="6096000" cy="369332"/>
          </a:xfrm>
          <a:prstGeom prst="rect">
            <a:avLst/>
          </a:prstGeom>
          <a:noFill/>
        </p:spPr>
        <p:txBody>
          <a:bodyPr wrap="square">
            <a:spAutoFit/>
          </a:bodyPr>
          <a:lstStyle/>
          <a:p>
            <a:r>
              <a:rPr lang="en-US" dirty="0">
                <a:latin typeface="Verdana Pro Semibold" panose="020B0704030504040204" pitchFamily="34" charset="0"/>
              </a:rPr>
              <a:t>7. About Us</a:t>
            </a:r>
            <a:endParaRPr lang="en-IN" dirty="0">
              <a:latin typeface="Verdana Pro Semibold" panose="020B0704030504040204" pitchFamily="34" charset="0"/>
            </a:endParaRPr>
          </a:p>
        </p:txBody>
      </p:sp>
    </p:spTree>
    <p:extLst>
      <p:ext uri="{BB962C8B-B14F-4D97-AF65-F5344CB8AC3E}">
        <p14:creationId xmlns:p14="http://schemas.microsoft.com/office/powerpoint/2010/main" val="357288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500"/>
                                        <p:tgtEl>
                                          <p:spTgt spid="8"/>
                                        </p:tgtEl>
                                      </p:cBhvr>
                                    </p:animEffect>
                                  </p:childTnLst>
                                </p:cTn>
                              </p:par>
                            </p:childTnLst>
                          </p:cTn>
                        </p:par>
                        <p:par>
                          <p:cTn id="14" fill="hold">
                            <p:stCondLst>
                              <p:cond delay="225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2750"/>
                            </p:stCondLst>
                            <p:childTnLst>
                              <p:par>
                                <p:cTn id="19" presetID="22" presetClass="entr" presetSubtype="4"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par>
                          <p:cTn id="22" fill="hold">
                            <p:stCondLst>
                              <p:cond delay="325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375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962AC07-934F-C7D4-F925-56830FCEAD9D}"/>
              </a:ext>
            </a:extLst>
          </p:cNvPr>
          <p:cNvSpPr/>
          <p:nvPr/>
        </p:nvSpPr>
        <p:spPr>
          <a:xfrm>
            <a:off x="169348" y="141071"/>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764C06-31E5-5FB1-78B7-ACB7C583C61B}"/>
              </a:ext>
            </a:extLst>
          </p:cNvPr>
          <p:cNvSpPr txBox="1"/>
          <p:nvPr/>
        </p:nvSpPr>
        <p:spPr>
          <a:xfrm>
            <a:off x="653143" y="391886"/>
            <a:ext cx="7935686" cy="830997"/>
          </a:xfrm>
          <a:prstGeom prst="rect">
            <a:avLst/>
          </a:prstGeom>
          <a:noFill/>
        </p:spPr>
        <p:txBody>
          <a:bodyPr wrap="square" rtlCol="0">
            <a:spAutoFit/>
          </a:bodyPr>
          <a:lstStyle/>
          <a:p>
            <a:r>
              <a:rPr lang="en-US" sz="4800" dirty="0">
                <a:latin typeface="Verdana Pro Semibold" panose="020B0704030504040204" pitchFamily="34" charset="0"/>
              </a:rPr>
              <a:t>Technologies Used</a:t>
            </a:r>
            <a:endParaRPr lang="en-IN" sz="4800" dirty="0">
              <a:latin typeface="Verdana Pro Semibold" panose="020B0704030504040204" pitchFamily="34" charset="0"/>
            </a:endParaRPr>
          </a:p>
        </p:txBody>
      </p:sp>
      <p:pic>
        <p:nvPicPr>
          <p:cNvPr id="17" name="Graphic 16">
            <a:extLst>
              <a:ext uri="{FF2B5EF4-FFF2-40B4-BE49-F238E27FC236}">
                <a16:creationId xmlns:a16="http://schemas.microsoft.com/office/drawing/2014/main" id="{F4593CD7-92AF-664C-5BE1-0F201CAEDA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3144" y="2918450"/>
            <a:ext cx="1255170" cy="885899"/>
          </a:xfrm>
          <a:prstGeom prst="rect">
            <a:avLst/>
          </a:prstGeom>
        </p:spPr>
      </p:pic>
      <p:sp>
        <p:nvSpPr>
          <p:cNvPr id="15" name="TextBox 14">
            <a:extLst>
              <a:ext uri="{FF2B5EF4-FFF2-40B4-BE49-F238E27FC236}">
                <a16:creationId xmlns:a16="http://schemas.microsoft.com/office/drawing/2014/main" id="{E6CA9D85-AC22-1DB7-FBE9-0394D53F6B6F}"/>
              </a:ext>
            </a:extLst>
          </p:cNvPr>
          <p:cNvSpPr txBox="1"/>
          <p:nvPr/>
        </p:nvSpPr>
        <p:spPr>
          <a:xfrm>
            <a:off x="755375" y="1606515"/>
            <a:ext cx="5618922" cy="646331"/>
          </a:xfrm>
          <a:prstGeom prst="rect">
            <a:avLst/>
          </a:prstGeom>
          <a:noFill/>
        </p:spPr>
        <p:txBody>
          <a:bodyPr wrap="square" rtlCol="0">
            <a:spAutoFit/>
          </a:bodyPr>
          <a:lstStyle/>
          <a:p>
            <a:r>
              <a:rPr lang="en-US" sz="3600" b="1" dirty="0">
                <a:solidFill>
                  <a:schemeClr val="tx1">
                    <a:lumMod val="95000"/>
                  </a:schemeClr>
                </a:solidFill>
                <a:latin typeface="Times New Roman" panose="02020603050405020304" pitchFamily="18" charset="0"/>
                <a:cs typeface="Times New Roman" panose="02020603050405020304" pitchFamily="18" charset="0"/>
              </a:rPr>
              <a:t>Front –End Development</a:t>
            </a:r>
          </a:p>
        </p:txBody>
      </p:sp>
      <p:sp>
        <p:nvSpPr>
          <p:cNvPr id="19" name="TextBox 18">
            <a:extLst>
              <a:ext uri="{FF2B5EF4-FFF2-40B4-BE49-F238E27FC236}">
                <a16:creationId xmlns:a16="http://schemas.microsoft.com/office/drawing/2014/main" id="{2CF7AE27-A0AE-0575-E6B3-80F20D449B52}"/>
              </a:ext>
            </a:extLst>
          </p:cNvPr>
          <p:cNvSpPr txBox="1"/>
          <p:nvPr/>
        </p:nvSpPr>
        <p:spPr>
          <a:xfrm>
            <a:off x="2404795" y="2284181"/>
            <a:ext cx="9134061" cy="2154436"/>
          </a:xfrm>
          <a:prstGeom prst="rect">
            <a:avLst/>
          </a:prstGeom>
          <a:noFill/>
        </p:spPr>
        <p:txBody>
          <a:bodyPr wrap="square" rtlCol="0">
            <a:spAutoFit/>
          </a:bodyPr>
          <a:lstStyle/>
          <a:p>
            <a:r>
              <a:rPr lang="en-US" sz="2400" b="1" dirty="0">
                <a:solidFill>
                  <a:schemeClr val="tx1">
                    <a:lumMod val="95000"/>
                  </a:schemeClr>
                </a:solidFill>
                <a:latin typeface="Times New Roman" panose="02020603050405020304" pitchFamily="18" charset="0"/>
                <a:cs typeface="Times New Roman" panose="02020603050405020304" pitchFamily="18" charset="0"/>
              </a:rPr>
              <a:t>HTML/HTML5</a:t>
            </a:r>
          </a:p>
          <a:p>
            <a:endParaRPr lang="en-US" sz="2000" b="1" dirty="0">
              <a:solidFill>
                <a:schemeClr val="tx1">
                  <a:lumMod val="95000"/>
                </a:schemeClr>
              </a:solidFill>
              <a:latin typeface="Times New Roman" panose="02020603050405020304" pitchFamily="18" charset="0"/>
              <a:cs typeface="Times New Roman" panose="02020603050405020304" pitchFamily="18" charset="0"/>
            </a:endParaRPr>
          </a:p>
          <a:p>
            <a:pPr algn="l"/>
            <a:r>
              <a:rPr lang="en-US" sz="1800" b="0" i="0" dirty="0">
                <a:effectLst/>
                <a:latin typeface="arial" panose="020B0604020202020204" pitchFamily="34" charset="0"/>
              </a:rPr>
              <a:t>HTML stands for </a:t>
            </a:r>
            <a:r>
              <a:rPr lang="en-US" sz="1800" b="1" i="0" dirty="0">
                <a:effectLst/>
                <a:latin typeface="arial" panose="020B0604020202020204" pitchFamily="34" charset="0"/>
              </a:rPr>
              <a:t>Hyper Text Markup Language</a:t>
            </a:r>
            <a:r>
              <a:rPr lang="en-US" sz="1800" b="0" i="0" dirty="0">
                <a:effectLst/>
                <a:latin typeface="arial" panose="020B0604020202020204" pitchFamily="34" charset="0"/>
              </a:rPr>
              <a:t>. HTML is the standard markup language for creating Web pages. HTML describes the structure of a Web page. HTML consists of a series of elements. HTML elements tell the browser how to display the content.</a:t>
            </a:r>
          </a:p>
          <a:p>
            <a:endParaRPr lang="en-IN" dirty="0"/>
          </a:p>
        </p:txBody>
      </p:sp>
      <p:pic>
        <p:nvPicPr>
          <p:cNvPr id="21" name="Picture 20">
            <a:extLst>
              <a:ext uri="{FF2B5EF4-FFF2-40B4-BE49-F238E27FC236}">
                <a16:creationId xmlns:a16="http://schemas.microsoft.com/office/drawing/2014/main" id="{FA8366A5-6172-3066-954B-95A050B6F953}"/>
              </a:ext>
            </a:extLst>
          </p:cNvPr>
          <p:cNvPicPr>
            <a:picLocks noChangeAspect="1"/>
          </p:cNvPicPr>
          <p:nvPr/>
        </p:nvPicPr>
        <p:blipFill>
          <a:blip r:embed="rId4"/>
          <a:stretch>
            <a:fillRect/>
          </a:stretch>
        </p:blipFill>
        <p:spPr>
          <a:xfrm>
            <a:off x="755375" y="4928319"/>
            <a:ext cx="1152939" cy="1083365"/>
          </a:xfrm>
          <a:prstGeom prst="rect">
            <a:avLst/>
          </a:prstGeom>
        </p:spPr>
      </p:pic>
      <p:sp>
        <p:nvSpPr>
          <p:cNvPr id="22" name="TextBox 21">
            <a:extLst>
              <a:ext uri="{FF2B5EF4-FFF2-40B4-BE49-F238E27FC236}">
                <a16:creationId xmlns:a16="http://schemas.microsoft.com/office/drawing/2014/main" id="{66425D80-D19D-84CF-0ED1-AAE21882FAAA}"/>
              </a:ext>
            </a:extLst>
          </p:cNvPr>
          <p:cNvSpPr txBox="1"/>
          <p:nvPr/>
        </p:nvSpPr>
        <p:spPr>
          <a:xfrm>
            <a:off x="2404795" y="4714461"/>
            <a:ext cx="8955155" cy="1877437"/>
          </a:xfrm>
          <a:prstGeom prst="rect">
            <a:avLst/>
          </a:prstGeom>
          <a:noFill/>
        </p:spPr>
        <p:txBody>
          <a:bodyPr wrap="square" rtlCol="0">
            <a:spAutoFit/>
          </a:bodyPr>
          <a:lstStyle/>
          <a:p>
            <a:r>
              <a:rPr lang="en-US" sz="2400" b="1" dirty="0">
                <a:solidFill>
                  <a:schemeClr val="tx1">
                    <a:lumMod val="95000"/>
                  </a:schemeClr>
                </a:solidFill>
                <a:latin typeface="Times New Roman" panose="02020603050405020304" pitchFamily="18" charset="0"/>
                <a:cs typeface="Times New Roman" panose="02020603050405020304" pitchFamily="18" charset="0"/>
              </a:rPr>
              <a:t>CSS</a:t>
            </a:r>
          </a:p>
          <a:p>
            <a:endParaRPr lang="en-US" sz="2000" b="1" dirty="0">
              <a:solidFill>
                <a:schemeClr val="tx1">
                  <a:lumMod val="95000"/>
                </a:schemeClr>
              </a:solidFill>
              <a:latin typeface="Times New Roman" panose="02020603050405020304" pitchFamily="18" charset="0"/>
              <a:cs typeface="Times New Roman" panose="02020603050405020304" pitchFamily="18" charset="0"/>
            </a:endParaRPr>
          </a:p>
          <a:p>
            <a:r>
              <a:rPr lang="en-US" sz="1800" i="0" dirty="0">
                <a:effectLst/>
                <a:latin typeface="Arial" panose="020B0604020202020204" pitchFamily="34" charset="0"/>
                <a:cs typeface="Arial" panose="020B0604020202020204" pitchFamily="34" charset="0"/>
              </a:rPr>
              <a:t>CSS stands for </a:t>
            </a:r>
            <a:r>
              <a:rPr lang="en-US" sz="1800" b="1" i="0" dirty="0">
                <a:effectLst/>
                <a:latin typeface="Arial" panose="020B0604020202020204" pitchFamily="34" charset="0"/>
                <a:cs typeface="Arial" panose="020B0604020202020204" pitchFamily="34" charset="0"/>
              </a:rPr>
              <a:t>Cascading Style Sheets. </a:t>
            </a:r>
            <a:r>
              <a:rPr lang="en-US" sz="1800" b="0" i="0" dirty="0">
                <a:effectLst/>
                <a:latin typeface="Arial" panose="020B0604020202020204" pitchFamily="34" charset="0"/>
                <a:cs typeface="Arial" panose="020B0604020202020204" pitchFamily="34" charset="0"/>
              </a:rPr>
              <a:t>CSS describes how HTML elements are to be displayed on screen, paper, or in other media. CSS saves a lot of work. It can control the layout of multiple web pages all at once</a:t>
            </a:r>
            <a:endParaRPr lang="en-IN" dirty="0"/>
          </a:p>
          <a:p>
            <a:endParaRPr lang="en-IN" dirty="0"/>
          </a:p>
        </p:txBody>
      </p:sp>
    </p:spTree>
    <p:extLst>
      <p:ext uri="{BB962C8B-B14F-4D97-AF65-F5344CB8AC3E}">
        <p14:creationId xmlns:p14="http://schemas.microsoft.com/office/powerpoint/2010/main" val="29401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0"/>
                                        <p:tgtEl>
                                          <p:spTgt spid="3"/>
                                        </p:tgtEl>
                                      </p:cBhvr>
                                    </p:animEffect>
                                  </p:childTnLst>
                                </p:cTn>
                              </p:par>
                            </p:childTnLst>
                          </p:cTn>
                        </p:par>
                        <p:par>
                          <p:cTn id="14" fill="hold">
                            <p:stCondLst>
                              <p:cond delay="2250"/>
                            </p:stCondLst>
                            <p:childTnLst>
                              <p:par>
                                <p:cTn id="15" presetID="2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500"/>
                                        <p:tgtEl>
                                          <p:spTgt spid="15"/>
                                        </p:tgtEl>
                                      </p:cBhvr>
                                    </p:animEffect>
                                  </p:childTnLst>
                                </p:cTn>
                              </p:par>
                            </p:childTnLst>
                          </p:cTn>
                        </p:par>
                        <p:par>
                          <p:cTn id="18" fill="hold">
                            <p:stCondLst>
                              <p:cond delay="3750"/>
                            </p:stCondLst>
                            <p:childTnLst>
                              <p:par>
                                <p:cTn id="19" presetID="22" presetClass="entr" presetSubtype="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4250"/>
                            </p:stCondLst>
                            <p:childTnLst>
                              <p:par>
                                <p:cTn id="23" presetID="22" presetClass="entr" presetSubtype="8" fill="hold" grpId="0" nodeType="after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Effect transition="in" filter="wipe(left)">
                                      <p:cBhvr>
                                        <p:cTn id="25" dur="1500"/>
                                        <p:tgtEl>
                                          <p:spTgt spid="19">
                                            <p:txEl>
                                              <p:pRg st="0" end="0"/>
                                            </p:txEl>
                                          </p:spTgt>
                                        </p:tgtEl>
                                      </p:cBhvr>
                                    </p:animEffect>
                                  </p:childTnLst>
                                </p:cTn>
                              </p:par>
                            </p:childTnLst>
                          </p:cTn>
                        </p:par>
                        <p:par>
                          <p:cTn id="26" fill="hold">
                            <p:stCondLst>
                              <p:cond delay="5750"/>
                            </p:stCondLst>
                            <p:childTnLst>
                              <p:par>
                                <p:cTn id="27" presetID="22" presetClass="entr" presetSubtype="8" fill="hold" grpId="0" nodeType="after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animEffect transition="in" filter="wipe(left)">
                                      <p:cBhvr>
                                        <p:cTn id="29" dur="1500"/>
                                        <p:tgtEl>
                                          <p:spTgt spid="19">
                                            <p:txEl>
                                              <p:pRg st="2" end="2"/>
                                            </p:txEl>
                                          </p:spTgt>
                                        </p:tgtEl>
                                      </p:cBhvr>
                                    </p:animEffect>
                                  </p:childTnLst>
                                </p:cTn>
                              </p:par>
                            </p:childTnLst>
                          </p:cTn>
                        </p:par>
                        <p:par>
                          <p:cTn id="30" fill="hold">
                            <p:stCondLst>
                              <p:cond delay="725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childTnLst>
                          </p:cTn>
                        </p:par>
                        <p:par>
                          <p:cTn id="34" fill="hold">
                            <p:stCondLst>
                              <p:cond delay="7750"/>
                            </p:stCondLst>
                            <p:childTnLst>
                              <p:par>
                                <p:cTn id="35" presetID="22" presetClass="entr" presetSubtype="8"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wipe(left)">
                                      <p:cBhvr>
                                        <p:cTn id="37" dur="1500"/>
                                        <p:tgtEl>
                                          <p:spTgt spid="22">
                                            <p:txEl>
                                              <p:pRg st="0" end="0"/>
                                            </p:txEl>
                                          </p:spTgt>
                                        </p:tgtEl>
                                      </p:cBhvr>
                                    </p:animEffect>
                                  </p:childTnLst>
                                </p:cTn>
                              </p:par>
                            </p:childTnLst>
                          </p:cTn>
                        </p:par>
                        <p:par>
                          <p:cTn id="38" fill="hold">
                            <p:stCondLst>
                              <p:cond delay="9250"/>
                            </p:stCondLst>
                            <p:childTnLst>
                              <p:par>
                                <p:cTn id="39" presetID="22" presetClass="entr" presetSubtype="8" fill="hold" grpId="0" nodeType="afterEffect">
                                  <p:stCondLst>
                                    <p:cond delay="0"/>
                                  </p:stCondLst>
                                  <p:childTnLst>
                                    <p:set>
                                      <p:cBhvr>
                                        <p:cTn id="40" dur="1" fill="hold">
                                          <p:stCondLst>
                                            <p:cond delay="0"/>
                                          </p:stCondLst>
                                        </p:cTn>
                                        <p:tgtEl>
                                          <p:spTgt spid="22">
                                            <p:txEl>
                                              <p:pRg st="2" end="2"/>
                                            </p:txEl>
                                          </p:spTgt>
                                        </p:tgtEl>
                                        <p:attrNameLst>
                                          <p:attrName>style.visibility</p:attrName>
                                        </p:attrNameLst>
                                      </p:cBhvr>
                                      <p:to>
                                        <p:strVal val="visible"/>
                                      </p:to>
                                    </p:set>
                                    <p:animEffect transition="in" filter="wipe(left)">
                                      <p:cBhvr>
                                        <p:cTn id="41" dur="1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5" grpId="0"/>
      <p:bldP spid="19" grpId="0" build="p"/>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0E84771-B816-10B4-F42A-DF81A06EC7C9}"/>
              </a:ext>
            </a:extLst>
          </p:cNvPr>
          <p:cNvSpPr/>
          <p:nvPr/>
        </p:nvSpPr>
        <p:spPr>
          <a:xfrm>
            <a:off x="217714" y="119743"/>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11FF2EE-8EFE-BC87-BC2B-59BE582F54C6}"/>
              </a:ext>
            </a:extLst>
          </p:cNvPr>
          <p:cNvSpPr txBox="1"/>
          <p:nvPr/>
        </p:nvSpPr>
        <p:spPr>
          <a:xfrm>
            <a:off x="623503" y="341058"/>
            <a:ext cx="8674553" cy="830997"/>
          </a:xfrm>
          <a:prstGeom prst="rect">
            <a:avLst/>
          </a:prstGeom>
          <a:noFill/>
        </p:spPr>
        <p:txBody>
          <a:bodyPr wrap="square">
            <a:spAutoFit/>
          </a:bodyPr>
          <a:lstStyle/>
          <a:p>
            <a:r>
              <a:rPr lang="en-US" sz="4800" dirty="0">
                <a:latin typeface="Verdana Pro Semibold" panose="020B0704030504040204" pitchFamily="34" charset="0"/>
              </a:rPr>
              <a:t>Technologies Used</a:t>
            </a:r>
            <a:endParaRPr lang="en-IN" sz="4800" dirty="0">
              <a:latin typeface="Verdana Pro Semibold" panose="020B0704030504040204" pitchFamily="34" charset="0"/>
            </a:endParaRPr>
          </a:p>
        </p:txBody>
      </p:sp>
      <p:sp>
        <p:nvSpPr>
          <p:cNvPr id="8" name="TextBox 7">
            <a:extLst>
              <a:ext uri="{FF2B5EF4-FFF2-40B4-BE49-F238E27FC236}">
                <a16:creationId xmlns:a16="http://schemas.microsoft.com/office/drawing/2014/main" id="{5D4B595C-BD06-8A87-0CA1-D369BA63755C}"/>
              </a:ext>
            </a:extLst>
          </p:cNvPr>
          <p:cNvSpPr txBox="1"/>
          <p:nvPr/>
        </p:nvSpPr>
        <p:spPr>
          <a:xfrm>
            <a:off x="1259924" y="1523438"/>
            <a:ext cx="10585174" cy="2062103"/>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Javascript</a:t>
            </a:r>
            <a:endParaRPr lang="en-US" sz="2400" b="1"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000" b="0" i="0" dirty="0">
                <a:effectLst/>
                <a:latin typeface="Arial" panose="020B0604020202020204" pitchFamily="34" charset="0"/>
                <a:cs typeface="Arial" panose="020B0604020202020204" pitchFamily="34" charset="0"/>
              </a:rPr>
              <a:t>	JavaScript (</a:t>
            </a:r>
            <a:r>
              <a:rPr lang="en-US" sz="2000" b="0" i="0" dirty="0" err="1">
                <a:effectLst/>
                <a:latin typeface="Arial" panose="020B0604020202020204" pitchFamily="34" charset="0"/>
                <a:cs typeface="Arial" panose="020B0604020202020204" pitchFamily="34" charset="0"/>
              </a:rPr>
              <a:t>js</a:t>
            </a:r>
            <a:r>
              <a:rPr lang="en-US" sz="2000" b="0" i="0" dirty="0">
                <a:effectLst/>
                <a:latin typeface="Arial" panose="020B0604020202020204" pitchFamily="34" charset="0"/>
                <a:cs typeface="Arial" panose="020B0604020202020204" pitchFamily="34" charset="0"/>
              </a:rPr>
              <a:t>) is a light-weight object-oriented programming language which is used by 	several websites for scripting the webpages. </a:t>
            </a:r>
            <a:r>
              <a:rPr lang="en-US" sz="2000" b="0" i="0" dirty="0">
                <a:solidFill>
                  <a:srgbClr val="333333"/>
                </a:solidFill>
                <a:effectLst/>
                <a:latin typeface="inter-regular"/>
              </a:rPr>
              <a:t> </a:t>
            </a:r>
            <a:r>
              <a:rPr lang="en-US" sz="2000" b="0" i="0" dirty="0">
                <a:effectLst/>
                <a:latin typeface="Arial" panose="020B0604020202020204" pitchFamily="34" charset="0"/>
                <a:cs typeface="Arial" panose="020B0604020202020204" pitchFamily="34" charset="0"/>
              </a:rPr>
              <a:t>It is an interpreted, full-fledged 	programming language that enables dynamic interactivity on websites when applied to 	an HTML document.</a:t>
            </a:r>
            <a:endParaRPr lang="en-IN"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FA7F35B0-F92C-3FE5-7552-8ABB0248B691}"/>
              </a:ext>
            </a:extLst>
          </p:cNvPr>
          <p:cNvPicPr>
            <a:picLocks noChangeAspect="1"/>
          </p:cNvPicPr>
          <p:nvPr/>
        </p:nvPicPr>
        <p:blipFill>
          <a:blip r:embed="rId2"/>
          <a:stretch>
            <a:fillRect/>
          </a:stretch>
        </p:blipFill>
        <p:spPr>
          <a:xfrm>
            <a:off x="506895" y="2165730"/>
            <a:ext cx="844827" cy="6261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1">
            <a:extLst>
              <a:ext uri="{FF2B5EF4-FFF2-40B4-BE49-F238E27FC236}">
                <a16:creationId xmlns:a16="http://schemas.microsoft.com/office/drawing/2014/main" id="{5EA6B22E-6B40-7134-D18A-CFC860846395}"/>
              </a:ext>
            </a:extLst>
          </p:cNvPr>
          <p:cNvPicPr>
            <a:picLocks noChangeAspect="1"/>
          </p:cNvPicPr>
          <p:nvPr/>
        </p:nvPicPr>
        <p:blipFill>
          <a:blip r:embed="rId3"/>
          <a:stretch>
            <a:fillRect/>
          </a:stretch>
        </p:blipFill>
        <p:spPr>
          <a:xfrm>
            <a:off x="492261" y="4491318"/>
            <a:ext cx="859461" cy="72095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1CCF3778-6C58-5AB5-D48D-9B59ED9182F0}"/>
              </a:ext>
            </a:extLst>
          </p:cNvPr>
          <p:cNvSpPr txBox="1"/>
          <p:nvPr/>
        </p:nvSpPr>
        <p:spPr>
          <a:xfrm>
            <a:off x="1712259" y="4032904"/>
            <a:ext cx="9861176" cy="1877437"/>
          </a:xfrm>
          <a:prstGeom prst="rect">
            <a:avLst/>
          </a:prstGeom>
          <a:noFill/>
        </p:spPr>
        <p:txBody>
          <a:bodyPr wrap="square">
            <a:spAutoFit/>
          </a:bodyPr>
          <a:lstStyle/>
          <a:p>
            <a:r>
              <a:rPr lang="en-US" sz="2400" b="1" dirty="0" err="1">
                <a:latin typeface="Times New Roman" panose="02020603050405020304" pitchFamily="18" charset="0"/>
                <a:cs typeface="Times New Roman" panose="02020603050405020304" pitchFamily="18" charset="0"/>
              </a:rPr>
              <a:t>BootStrap</a:t>
            </a:r>
            <a:endParaRPr lang="en-US" sz="2400" b="1"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1800" b="0" i="0" dirty="0">
                <a:solidFill>
                  <a:srgbClr val="FFFFFF"/>
                </a:solidFill>
                <a:effectLst/>
                <a:latin typeface="Arial" panose="020B0604020202020204" pitchFamily="34" charset="0"/>
                <a:cs typeface="Arial" panose="020B0604020202020204" pitchFamily="34" charset="0"/>
              </a:rPr>
              <a:t>Bootstrap is a free and open-source tool collection for creating responsive websites and web applications. It is the most popular HTML, CSS, and JavaScript framework for developing responsive, mobile-first websites. It solves many problems which we had once, one of which is the cross-browser compatibility issue</a:t>
            </a:r>
            <a:r>
              <a:rPr lang="en-US" b="0" i="0" dirty="0">
                <a:solidFill>
                  <a:srgbClr val="FFFFFF"/>
                </a:solidFill>
                <a:effectLst/>
                <a:latin typeface="urw-din"/>
              </a:rPr>
              <a:t>.</a:t>
            </a:r>
            <a:endParaRPr lang="en-IN" dirty="0"/>
          </a:p>
        </p:txBody>
      </p:sp>
    </p:spTree>
    <p:extLst>
      <p:ext uri="{BB962C8B-B14F-4D97-AF65-F5344CB8AC3E}">
        <p14:creationId xmlns:p14="http://schemas.microsoft.com/office/powerpoint/2010/main" val="288516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left)">
                                      <p:cBhvr>
                                        <p:cTn id="17" dur="500"/>
                                        <p:tgtEl>
                                          <p:spTgt spid="8">
                                            <p:txEl>
                                              <p:pRg st="0" end="0"/>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500"/>
                                        <p:tgtEl>
                                          <p:spTgt spid="8">
                                            <p:txEl>
                                              <p:pRg st="2" end="2"/>
                                            </p:txEl>
                                          </p:spTgt>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750"/>
                                        <p:tgtEl>
                                          <p:spTgt spid="2"/>
                                        </p:tgtEl>
                                      </p:cBhvr>
                                    </p:animEffect>
                                  </p:childTnLst>
                                </p:cTn>
                              </p:par>
                            </p:childTnLst>
                          </p:cTn>
                        </p:par>
                        <p:par>
                          <p:cTn id="26" fill="hold">
                            <p:stCondLst>
                              <p:cond delay="3250"/>
                            </p:stCondLst>
                            <p:childTnLst>
                              <p:par>
                                <p:cTn id="27" presetID="22" presetClass="entr" presetSubtype="8" fill="hold" grpId="0" nodeType="after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left)">
                                      <p:cBhvr>
                                        <p:cTn id="29" dur="500"/>
                                        <p:tgtEl>
                                          <p:spTgt spid="4">
                                            <p:txEl>
                                              <p:pRg st="0" end="0"/>
                                            </p:txEl>
                                          </p:spTgt>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wipe(left)">
                                      <p:cBhvr>
                                        <p:cTn id="3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build="p"/>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AE0550-AF6A-93E5-175D-C774DCDB40E6}"/>
              </a:ext>
            </a:extLst>
          </p:cNvPr>
          <p:cNvSpPr/>
          <p:nvPr/>
        </p:nvSpPr>
        <p:spPr>
          <a:xfrm>
            <a:off x="250371" y="128948"/>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EE7215-D19A-D248-AA88-2D2583C5019F}"/>
              </a:ext>
            </a:extLst>
          </p:cNvPr>
          <p:cNvSpPr txBox="1"/>
          <p:nvPr/>
        </p:nvSpPr>
        <p:spPr>
          <a:xfrm>
            <a:off x="603801" y="321130"/>
            <a:ext cx="9066972" cy="830997"/>
          </a:xfrm>
          <a:prstGeom prst="rect">
            <a:avLst/>
          </a:prstGeom>
          <a:noFill/>
        </p:spPr>
        <p:txBody>
          <a:bodyPr wrap="square">
            <a:spAutoFit/>
          </a:bodyPr>
          <a:lstStyle/>
          <a:p>
            <a:r>
              <a:rPr lang="en-US" sz="4800" dirty="0">
                <a:latin typeface="Verdana Pro Semibold" panose="020B0704030504040204" pitchFamily="34" charset="0"/>
              </a:rPr>
              <a:t>Technologies Used</a:t>
            </a:r>
            <a:endParaRPr lang="en-IN" sz="4800" dirty="0">
              <a:latin typeface="Verdana Pro Semibold" panose="020B0704030504040204" pitchFamily="34" charset="0"/>
            </a:endParaRPr>
          </a:p>
        </p:txBody>
      </p:sp>
      <p:sp>
        <p:nvSpPr>
          <p:cNvPr id="15" name="TextBox 14">
            <a:extLst>
              <a:ext uri="{FF2B5EF4-FFF2-40B4-BE49-F238E27FC236}">
                <a16:creationId xmlns:a16="http://schemas.microsoft.com/office/drawing/2014/main" id="{8C1ABB3B-4944-E965-9388-210226E4267E}"/>
              </a:ext>
            </a:extLst>
          </p:cNvPr>
          <p:cNvSpPr txBox="1"/>
          <p:nvPr/>
        </p:nvSpPr>
        <p:spPr>
          <a:xfrm>
            <a:off x="532083" y="1395518"/>
            <a:ext cx="747671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Back-End Development</a:t>
            </a:r>
            <a:endParaRPr lang="en-IN" sz="36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B8354E5-C342-CEE5-6B58-DF6A45BA8F02}"/>
              </a:ext>
            </a:extLst>
          </p:cNvPr>
          <p:cNvSpPr txBox="1"/>
          <p:nvPr/>
        </p:nvSpPr>
        <p:spPr>
          <a:xfrm>
            <a:off x="603801" y="3964768"/>
            <a:ext cx="4735167" cy="646331"/>
          </a:xfrm>
          <a:prstGeom prst="rect">
            <a:avLst/>
          </a:prstGeom>
          <a:noFill/>
        </p:spPr>
        <p:txBody>
          <a:bodyPr wrap="square" rtlCol="0">
            <a:spAutoFit/>
          </a:bodyPr>
          <a:lstStyle/>
          <a:p>
            <a:r>
              <a:rPr lang="en-US" sz="3600" b="1" dirty="0" err="1">
                <a:latin typeface="Times New Roman" panose="02020603050405020304" pitchFamily="18" charset="0"/>
                <a:cs typeface="Times New Roman" panose="02020603050405020304" pitchFamily="18" charset="0"/>
              </a:rPr>
              <a:t>DataBase</a:t>
            </a:r>
            <a:r>
              <a:rPr lang="en-US" sz="3600" b="1" dirty="0">
                <a:latin typeface="Times New Roman" panose="02020603050405020304" pitchFamily="18" charset="0"/>
                <a:cs typeface="Times New Roman" panose="02020603050405020304" pitchFamily="18" charset="0"/>
              </a:rPr>
              <a:t> Management</a:t>
            </a:r>
            <a:endParaRPr lang="en-IN" sz="36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36E52FE-16DE-5CF6-6D0B-0C9D64DEFAE5}"/>
              </a:ext>
            </a:extLst>
          </p:cNvPr>
          <p:cNvPicPr>
            <a:picLocks noChangeAspect="1"/>
          </p:cNvPicPr>
          <p:nvPr/>
        </p:nvPicPr>
        <p:blipFill>
          <a:blip r:embed="rId2"/>
          <a:stretch>
            <a:fillRect/>
          </a:stretch>
        </p:blipFill>
        <p:spPr>
          <a:xfrm>
            <a:off x="532083" y="2088574"/>
            <a:ext cx="1083683" cy="988133"/>
          </a:xfrm>
          <a:prstGeom prst="rect">
            <a:avLst/>
          </a:prstGeom>
        </p:spPr>
      </p:pic>
      <p:pic>
        <p:nvPicPr>
          <p:cNvPr id="5" name="Picture 4">
            <a:extLst>
              <a:ext uri="{FF2B5EF4-FFF2-40B4-BE49-F238E27FC236}">
                <a16:creationId xmlns:a16="http://schemas.microsoft.com/office/drawing/2014/main" id="{23E34CC8-5066-95A4-F7F0-65985337379D}"/>
              </a:ext>
            </a:extLst>
          </p:cNvPr>
          <p:cNvPicPr>
            <a:picLocks noChangeAspect="1"/>
          </p:cNvPicPr>
          <p:nvPr/>
        </p:nvPicPr>
        <p:blipFill>
          <a:blip r:embed="rId3"/>
          <a:stretch>
            <a:fillRect/>
          </a:stretch>
        </p:blipFill>
        <p:spPr>
          <a:xfrm>
            <a:off x="442436" y="5050924"/>
            <a:ext cx="1083683" cy="448236"/>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9EFA2E18-3408-1DFD-22E0-EDA86CFEF78F}"/>
              </a:ext>
            </a:extLst>
          </p:cNvPr>
          <p:cNvSpPr txBox="1"/>
          <p:nvPr/>
        </p:nvSpPr>
        <p:spPr>
          <a:xfrm>
            <a:off x="1782284" y="1998021"/>
            <a:ext cx="9842737" cy="255454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PHP</a:t>
            </a:r>
          </a:p>
          <a:p>
            <a:endParaRPr lang="en-US" sz="2400" b="1" dirty="0">
              <a:latin typeface="Times New Roman" panose="02020603050405020304" pitchFamily="18" charset="0"/>
              <a:cs typeface="Times New Roman" panose="02020603050405020304" pitchFamily="18" charset="0"/>
            </a:endParaRPr>
          </a:p>
          <a:p>
            <a:r>
              <a:rPr lang="en-IN" dirty="0">
                <a:latin typeface="Arial" panose="020B0604020202020204" pitchFamily="34" charset="0"/>
                <a:cs typeface="Arial" panose="020B0604020202020204" pitchFamily="34" charset="0"/>
              </a:rPr>
              <a:t>PHP stands for </a:t>
            </a:r>
            <a:r>
              <a:rPr lang="en-IN" dirty="0" err="1">
                <a:latin typeface="Arial" panose="020B0604020202020204" pitchFamily="34" charset="0"/>
                <a:cs typeface="Arial" panose="020B0604020202020204" pitchFamily="34" charset="0"/>
              </a:rPr>
              <a:t>Hpyertext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Preprocessor</a:t>
            </a:r>
            <a:r>
              <a:rPr lang="en-IN" dirty="0">
                <a:latin typeface="Arial" panose="020B0604020202020204" pitchFamily="34" charset="0"/>
                <a:cs typeface="Arial" panose="020B0604020202020204" pitchFamily="34" charset="0"/>
              </a:rPr>
              <a:t>. </a:t>
            </a:r>
            <a:r>
              <a:rPr lang="en-US" i="0" dirty="0">
                <a:effectLst/>
                <a:latin typeface="Arial" panose="020B0604020202020204" pitchFamily="34" charset="0"/>
                <a:cs typeface="Arial" panose="020B0604020202020204" pitchFamily="34" charset="0"/>
              </a:rPr>
              <a:t>PHP is a widely-used, open source scripting language. PHP scripts are executed on the server. PHP files can contain text, HTML, CSS, JavaScript, and PHP code. PHP code is executed on the server, and the result is returned to the browser as plain HTML.</a:t>
            </a:r>
          </a:p>
          <a:p>
            <a:endParaRPr lang="en-US" sz="2000" b="0" i="0" dirty="0">
              <a:solidFill>
                <a:srgbClr val="000000"/>
              </a:solidFill>
              <a:effectLst/>
              <a:latin typeface="Verdana" panose="020B0604030504040204" pitchFamily="34" charset="0"/>
            </a:endParaRPr>
          </a:p>
          <a:p>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BD7F866-0CBE-4A37-7AFC-163EDF00C68D}"/>
              </a:ext>
            </a:extLst>
          </p:cNvPr>
          <p:cNvSpPr txBox="1"/>
          <p:nvPr/>
        </p:nvSpPr>
        <p:spPr>
          <a:xfrm>
            <a:off x="1719531" y="4829840"/>
            <a:ext cx="9805915" cy="240065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MYSQL</a:t>
            </a:r>
          </a:p>
          <a:p>
            <a:endParaRPr lang="en-US" sz="2400" b="1" dirty="0">
              <a:latin typeface="Times New Roman" panose="02020603050405020304" pitchFamily="18" charset="0"/>
              <a:cs typeface="Times New Roman" panose="02020603050405020304" pitchFamily="18" charset="0"/>
            </a:endParaRPr>
          </a:p>
          <a:p>
            <a:r>
              <a:rPr lang="en-IN" b="0" i="0" dirty="0">
                <a:effectLst/>
                <a:latin typeface="Arial" panose="020B0604020202020204" pitchFamily="34" charset="0"/>
                <a:cs typeface="Arial" panose="020B0604020202020204" pitchFamily="34" charset="0"/>
              </a:rPr>
              <a:t>MySQL is a relational database management system. MySQL is open-source. MySQL is cross-platform. </a:t>
            </a:r>
            <a:r>
              <a:rPr lang="en-US" b="0" i="0" dirty="0">
                <a:effectLst/>
                <a:latin typeface="Arial" panose="020B0604020202020204" pitchFamily="34" charset="0"/>
                <a:cs typeface="Arial" panose="020B0604020202020204" pitchFamily="34" charset="0"/>
              </a:rPr>
              <a:t>MySQL is developed, distributed, and supported by Oracle Corporation</a:t>
            </a:r>
          </a:p>
          <a:p>
            <a:r>
              <a:rPr lang="en-US" b="0" i="0" dirty="0">
                <a:effectLst/>
                <a:latin typeface="Arial" panose="020B0604020202020204" pitchFamily="34" charset="0"/>
                <a:cs typeface="Arial" panose="020B0604020202020204" pitchFamily="34" charset="0"/>
              </a:rPr>
              <a:t>MySQL is ideal for both small and large applications.</a:t>
            </a:r>
            <a:endParaRPr lang="en-US" b="1" dirty="0">
              <a:latin typeface="Arial" panose="020B0604020202020204" pitchFamily="34" charset="0"/>
              <a:cs typeface="Arial" panose="020B0604020202020204" pitchFamily="34" charset="0"/>
            </a:endParaRPr>
          </a:p>
          <a:p>
            <a:endParaRPr lang="en-US"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57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par>
                          <p:cTn id="14" fill="hold">
                            <p:stCondLst>
                              <p:cond delay="2250"/>
                            </p:stCondLst>
                            <p:childTnLst>
                              <p:par>
                                <p:cTn id="15" presetID="22" presetClass="entr" presetSubtype="1"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par>
                          <p:cTn id="18" fill="hold">
                            <p:stCondLst>
                              <p:cond delay="2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750"/>
                                        <p:tgtEl>
                                          <p:spTgt spid="3"/>
                                        </p:tgtEl>
                                      </p:cBhvr>
                                    </p:animEffect>
                                  </p:childTnLst>
                                </p:cTn>
                              </p:par>
                            </p:childTnLst>
                          </p:cTn>
                        </p:par>
                        <p:par>
                          <p:cTn id="22" fill="hold">
                            <p:stCondLst>
                              <p:cond delay="3500"/>
                            </p:stCondLst>
                            <p:childTnLst>
                              <p:par>
                                <p:cTn id="23" presetID="22" presetClass="entr" presetSubtype="8" fill="hold" grpId="0" nodeType="after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wipe(left)">
                                      <p:cBhvr>
                                        <p:cTn id="25" dur="1500"/>
                                        <p:tgtEl>
                                          <p:spTgt spid="8">
                                            <p:txEl>
                                              <p:pRg st="0" end="0"/>
                                            </p:txEl>
                                          </p:spTgt>
                                        </p:tgtEl>
                                      </p:cBhvr>
                                    </p:animEffect>
                                  </p:childTnLst>
                                </p:cTn>
                              </p:par>
                            </p:childTnLst>
                          </p:cTn>
                        </p:par>
                        <p:par>
                          <p:cTn id="26" fill="hold">
                            <p:stCondLst>
                              <p:cond delay="5000"/>
                            </p:stCondLst>
                            <p:childTnLst>
                              <p:par>
                                <p:cTn id="27" presetID="22" presetClass="entr" presetSubtype="8" fill="hold" grpId="0"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wipe(left)">
                                      <p:cBhvr>
                                        <p:cTn id="29" dur="1500"/>
                                        <p:tgtEl>
                                          <p:spTgt spid="8">
                                            <p:txEl>
                                              <p:pRg st="2" end="2"/>
                                            </p:txEl>
                                          </p:spTgt>
                                        </p:tgtEl>
                                      </p:cBhvr>
                                    </p:animEffect>
                                  </p:childTnLst>
                                </p:cTn>
                              </p:par>
                            </p:childTnLst>
                          </p:cTn>
                        </p:par>
                        <p:par>
                          <p:cTn id="30" fill="hold">
                            <p:stCondLst>
                              <p:cond delay="6500"/>
                            </p:stCondLst>
                            <p:childTnLst>
                              <p:par>
                                <p:cTn id="31" presetID="22" presetClass="entr" presetSubtype="1"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par>
                          <p:cTn id="34" fill="hold">
                            <p:stCondLst>
                              <p:cond delay="700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750"/>
                                        <p:tgtEl>
                                          <p:spTgt spid="5"/>
                                        </p:tgtEl>
                                      </p:cBhvr>
                                    </p:animEffect>
                                  </p:childTnLst>
                                </p:cTn>
                              </p:par>
                            </p:childTnLst>
                          </p:cTn>
                        </p:par>
                        <p:par>
                          <p:cTn id="38" fill="hold">
                            <p:stCondLst>
                              <p:cond delay="7750"/>
                            </p:stCondLst>
                            <p:childTnLst>
                              <p:par>
                                <p:cTn id="39" presetID="22" presetClass="entr" presetSubtype="8"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wipe(left)">
                                      <p:cBhvr>
                                        <p:cTn id="41" dur="1500"/>
                                        <p:tgtEl>
                                          <p:spTgt spid="9">
                                            <p:txEl>
                                              <p:pRg st="0" end="0"/>
                                            </p:txEl>
                                          </p:spTgt>
                                        </p:tgtEl>
                                      </p:cBhvr>
                                    </p:animEffect>
                                  </p:childTnLst>
                                </p:cTn>
                              </p:par>
                            </p:childTnLst>
                          </p:cTn>
                        </p:par>
                        <p:par>
                          <p:cTn id="42" fill="hold">
                            <p:stCondLst>
                              <p:cond delay="9250"/>
                            </p:stCondLst>
                            <p:childTnLst>
                              <p:par>
                                <p:cTn id="43" presetID="22" presetClass="entr" presetSubtype="8" fill="hold" grpId="0" nodeType="after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animEffect transition="in" filter="wipe(left)">
                                      <p:cBhvr>
                                        <p:cTn id="45" dur="1500"/>
                                        <p:tgtEl>
                                          <p:spTgt spid="9">
                                            <p:txEl>
                                              <p:pRg st="2" end="2"/>
                                            </p:txEl>
                                          </p:spTgt>
                                        </p:tgtEl>
                                      </p:cBhvr>
                                    </p:animEffect>
                                  </p:childTnLst>
                                </p:cTn>
                              </p:par>
                            </p:childTnLst>
                          </p:cTn>
                        </p:par>
                        <p:par>
                          <p:cTn id="46" fill="hold">
                            <p:stCondLst>
                              <p:cond delay="10750"/>
                            </p:stCondLst>
                            <p:childTnLst>
                              <p:par>
                                <p:cTn id="47" presetID="22" presetClass="entr" presetSubtype="8" fill="hold" grpId="0" nodeType="after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wipe(left)">
                                      <p:cBhvr>
                                        <p:cTn id="49" dur="1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5" grpId="0"/>
      <p:bldP spid="16" grpId="0"/>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AE0550-AF6A-93E5-175D-C774DCDB40E6}"/>
              </a:ext>
            </a:extLst>
          </p:cNvPr>
          <p:cNvSpPr/>
          <p:nvPr/>
        </p:nvSpPr>
        <p:spPr>
          <a:xfrm>
            <a:off x="250371" y="157116"/>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EE7215-D19A-D248-AA88-2D2583C5019F}"/>
              </a:ext>
            </a:extLst>
          </p:cNvPr>
          <p:cNvSpPr txBox="1"/>
          <p:nvPr/>
        </p:nvSpPr>
        <p:spPr>
          <a:xfrm>
            <a:off x="603801" y="321130"/>
            <a:ext cx="9066972" cy="830997"/>
          </a:xfrm>
          <a:prstGeom prst="rect">
            <a:avLst/>
          </a:prstGeom>
          <a:noFill/>
        </p:spPr>
        <p:txBody>
          <a:bodyPr wrap="square">
            <a:spAutoFit/>
          </a:bodyPr>
          <a:lstStyle/>
          <a:p>
            <a:r>
              <a:rPr lang="en-US" sz="4800" dirty="0">
                <a:latin typeface="Verdana Pro Semibold" panose="020B0704030504040204" pitchFamily="34" charset="0"/>
              </a:rPr>
              <a:t>Technologies Used</a:t>
            </a:r>
            <a:endParaRPr lang="en-IN" sz="4800" dirty="0">
              <a:latin typeface="Verdana Pro Semibold" panose="020B0704030504040204" pitchFamily="34" charset="0"/>
            </a:endParaRPr>
          </a:p>
        </p:txBody>
      </p:sp>
      <p:sp>
        <p:nvSpPr>
          <p:cNvPr id="15" name="TextBox 14">
            <a:extLst>
              <a:ext uri="{FF2B5EF4-FFF2-40B4-BE49-F238E27FC236}">
                <a16:creationId xmlns:a16="http://schemas.microsoft.com/office/drawing/2014/main" id="{8C1ABB3B-4944-E965-9388-210226E4267E}"/>
              </a:ext>
            </a:extLst>
          </p:cNvPr>
          <p:cNvSpPr txBox="1"/>
          <p:nvPr/>
        </p:nvSpPr>
        <p:spPr>
          <a:xfrm>
            <a:off x="603801" y="1421465"/>
            <a:ext cx="747671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Server </a:t>
            </a:r>
            <a:endParaRPr lang="en-IN" sz="3600" b="1" dirty="0">
              <a:latin typeface="Times New Roman" panose="02020603050405020304" pitchFamily="18" charset="0"/>
              <a:cs typeface="Times New Roman" panose="02020603050405020304" pitchFamily="18" charset="0"/>
            </a:endParaRPr>
          </a:p>
        </p:txBody>
      </p:sp>
      <p:pic>
        <p:nvPicPr>
          <p:cNvPr id="6" name="Picture 4" descr="XAMPP png images | PNGWing">
            <a:extLst>
              <a:ext uri="{FF2B5EF4-FFF2-40B4-BE49-F238E27FC236}">
                <a16:creationId xmlns:a16="http://schemas.microsoft.com/office/drawing/2014/main" id="{B281960C-B029-8A5D-8C4C-150013874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66" y="2337134"/>
            <a:ext cx="1083683" cy="9334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1EE9B5-1595-62B5-656C-93E741FFE071}"/>
              </a:ext>
            </a:extLst>
          </p:cNvPr>
          <p:cNvSpPr txBox="1"/>
          <p:nvPr/>
        </p:nvSpPr>
        <p:spPr>
          <a:xfrm>
            <a:off x="2312894" y="1926739"/>
            <a:ext cx="9699812" cy="212365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XAMPP</a:t>
            </a:r>
          </a:p>
          <a:p>
            <a:endParaRPr lang="en-US" dirty="0"/>
          </a:p>
          <a:p>
            <a:pPr algn="l"/>
            <a:r>
              <a:rPr lang="en-US" i="0" dirty="0">
                <a:effectLst/>
                <a:latin typeface="Arial" panose="020B0604020202020204" pitchFamily="34" charset="0"/>
                <a:cs typeface="Arial" panose="020B0604020202020204" pitchFamily="34" charset="0"/>
              </a:rPr>
              <a:t>XAMPP full form </a:t>
            </a:r>
            <a:r>
              <a:rPr lang="en-US" b="0" i="0" dirty="0">
                <a:effectLst/>
                <a:latin typeface="Arial" panose="020B0604020202020204" pitchFamily="34" charset="0"/>
                <a:cs typeface="Arial" panose="020B0604020202020204" pitchFamily="34" charset="0"/>
              </a:rPr>
              <a:t>is X-operating system, Apache, </a:t>
            </a:r>
            <a:r>
              <a:rPr lang="en-US" b="0" i="0" dirty="0" err="1">
                <a:effectLst/>
                <a:latin typeface="Arial" panose="020B0604020202020204" pitchFamily="34" charset="0"/>
                <a:cs typeface="Arial" panose="020B0604020202020204" pitchFamily="34" charset="0"/>
              </a:rPr>
              <a:t>Mysql</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Php</a:t>
            </a:r>
            <a:r>
              <a:rPr lang="en-US" b="0" i="0" dirty="0">
                <a:effectLst/>
                <a:latin typeface="Arial" panose="020B0604020202020204" pitchFamily="34" charset="0"/>
                <a:cs typeface="Arial" panose="020B0604020202020204" pitchFamily="34" charset="0"/>
              </a:rPr>
              <a:t>, Perl. One of the main features </a:t>
            </a:r>
          </a:p>
          <a:p>
            <a:pPr algn="l"/>
            <a:r>
              <a:rPr lang="en-US" b="0" i="0" dirty="0">
                <a:effectLst/>
                <a:latin typeface="Arial" panose="020B0604020202020204" pitchFamily="34" charset="0"/>
                <a:cs typeface="Arial" panose="020B0604020202020204" pitchFamily="34" charset="0"/>
              </a:rPr>
              <a:t>of XAMPP is that it is the simplest and lightest local server. XAMPP is an open-source platform. It works on all major operating systems like Windows, Mac, Linux, etc. When a server is hosted locally on your computer, it is called a local server. These local servers help developers test a website several times before making it available on the Internet. </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08FF3DA-2E3B-B772-CD41-9ECD0490396F}"/>
              </a:ext>
            </a:extLst>
          </p:cNvPr>
          <p:cNvSpPr txBox="1"/>
          <p:nvPr/>
        </p:nvSpPr>
        <p:spPr>
          <a:xfrm>
            <a:off x="2312894" y="4788324"/>
            <a:ext cx="9386687" cy="1938992"/>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Vs code</a:t>
            </a:r>
          </a:p>
          <a:p>
            <a:endParaRPr lang="en-US" sz="2400" dirty="0">
              <a:latin typeface="Times New Roman" panose="02020603050405020304" pitchFamily="18" charset="0"/>
              <a:cs typeface="Times New Roman" panose="02020603050405020304" pitchFamily="18" charset="0"/>
            </a:endParaRPr>
          </a:p>
          <a:p>
            <a:r>
              <a:rPr lang="en-US" b="0" i="0" dirty="0">
                <a:effectLst/>
                <a:latin typeface="Arial" panose="020B0604020202020204" pitchFamily="34" charset="0"/>
                <a:cs typeface="Arial" panose="020B0604020202020204" pitchFamily="34" charset="0"/>
              </a:rPr>
              <a:t>Visual Studio Code is</a:t>
            </a:r>
            <a:r>
              <a:rPr lang="en-US" i="0" dirty="0">
                <a:effectLst/>
                <a:latin typeface="Arial" panose="020B0604020202020204" pitchFamily="34" charset="0"/>
                <a:cs typeface="Arial" panose="020B0604020202020204" pitchFamily="34" charset="0"/>
              </a:rPr>
              <a:t> a streamlined code editor with support for development operations like debugging, task running, and version control.</a:t>
            </a:r>
            <a:r>
              <a:rPr lang="en-US" b="0" i="0" dirty="0">
                <a:effectLst/>
                <a:latin typeface="Arial" panose="020B0604020202020204" pitchFamily="34" charset="0"/>
                <a:cs typeface="Arial" panose="020B0604020202020204" pitchFamily="34" charset="0"/>
              </a:rPr>
              <a:t> It aims to provide just the tools a developer needs for a quick code-build-debug cycle and leaves more complex workflows to fuller featured IDEs, such as </a:t>
            </a:r>
            <a:r>
              <a:rPr lang="en-US" i="0" dirty="0">
                <a:effectLst/>
                <a:latin typeface="Arial" panose="020B0604020202020204" pitchFamily="34" charset="0"/>
                <a:cs typeface="Arial" panose="020B0604020202020204" pitchFamily="34" charset="0"/>
              </a:rPr>
              <a:t>Visual Studio IDE.</a:t>
            </a:r>
            <a:endParaRPr lang="en-IN" dirty="0">
              <a:latin typeface="Arial" panose="020B0604020202020204" pitchFamily="34" charset="0"/>
              <a:cs typeface="Arial" panose="020B0604020202020204" pitchFamily="34" charset="0"/>
            </a:endParaRPr>
          </a:p>
        </p:txBody>
      </p:sp>
      <p:pic>
        <p:nvPicPr>
          <p:cNvPr id="2050" name="Picture 2" descr="Visual Studio Code Logo PNG vector in SVG, PDF, AI, CDR format">
            <a:extLst>
              <a:ext uri="{FF2B5EF4-FFF2-40B4-BE49-F238E27FC236}">
                <a16:creationId xmlns:a16="http://schemas.microsoft.com/office/drawing/2014/main" id="{FB762E36-864D-2430-6371-3425CD0DE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66" y="5205392"/>
            <a:ext cx="1131552" cy="9334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90AE61-9706-E759-B824-1DC7A637CD46}"/>
              </a:ext>
            </a:extLst>
          </p:cNvPr>
          <p:cNvSpPr txBox="1"/>
          <p:nvPr/>
        </p:nvSpPr>
        <p:spPr>
          <a:xfrm>
            <a:off x="765166" y="4096195"/>
            <a:ext cx="2124635"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Editor</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928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75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75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wipe(left)">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wipe(left)">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wipe(left)">
                                      <p:cBhvr>
                                        <p:cTn id="39" dur="500"/>
                                        <p:tgtEl>
                                          <p:spTgt spid="7">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animEffect transition="in" filter="wipe(left)">
                                      <p:cBhvr>
                                        <p:cTn id="49" dur="750"/>
                                        <p:tgtEl>
                                          <p:spTgt spid="205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
                                            <p:txEl>
                                              <p:pRg st="0" end="0"/>
                                            </p:txEl>
                                          </p:spTgt>
                                        </p:tgtEl>
                                        <p:attrNameLst>
                                          <p:attrName>style.visibility</p:attrName>
                                        </p:attrNameLst>
                                      </p:cBhvr>
                                      <p:to>
                                        <p:strVal val="visible"/>
                                      </p:to>
                                    </p:set>
                                    <p:animEffect transition="in" filter="wipe(left)">
                                      <p:cBhvr>
                                        <p:cTn id="54" dur="500"/>
                                        <p:tgtEl>
                                          <p:spTgt spid="1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animEffect transition="in" filter="wipe(left)">
                                      <p:cBhvr>
                                        <p:cTn id="5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5" grpId="0"/>
      <p:bldP spid="7" grpId="0" build="p"/>
      <p:bldP spid="10" grpId="0" build="p"/>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AE0550-AF6A-93E5-175D-C774DCDB40E6}"/>
              </a:ext>
            </a:extLst>
          </p:cNvPr>
          <p:cNvSpPr/>
          <p:nvPr/>
        </p:nvSpPr>
        <p:spPr>
          <a:xfrm>
            <a:off x="250371" y="157116"/>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FEE7215-D19A-D248-AA88-2D2583C5019F}"/>
              </a:ext>
            </a:extLst>
          </p:cNvPr>
          <p:cNvSpPr txBox="1"/>
          <p:nvPr/>
        </p:nvSpPr>
        <p:spPr>
          <a:xfrm>
            <a:off x="603801" y="321130"/>
            <a:ext cx="9066972" cy="830997"/>
          </a:xfrm>
          <a:prstGeom prst="rect">
            <a:avLst/>
          </a:prstGeom>
          <a:noFill/>
        </p:spPr>
        <p:txBody>
          <a:bodyPr wrap="square">
            <a:spAutoFit/>
          </a:bodyPr>
          <a:lstStyle/>
          <a:p>
            <a:r>
              <a:rPr lang="en-US" sz="4800" dirty="0">
                <a:latin typeface="Verdana Pro Semibold" panose="020B0704030504040204" pitchFamily="34" charset="0"/>
              </a:rPr>
              <a:t>Technologies Used</a:t>
            </a:r>
            <a:endParaRPr lang="en-IN" sz="4800" dirty="0">
              <a:latin typeface="Verdana Pro Semibold" panose="020B0704030504040204" pitchFamily="34" charset="0"/>
            </a:endParaRPr>
          </a:p>
        </p:txBody>
      </p:sp>
      <p:sp>
        <p:nvSpPr>
          <p:cNvPr id="15" name="TextBox 14">
            <a:extLst>
              <a:ext uri="{FF2B5EF4-FFF2-40B4-BE49-F238E27FC236}">
                <a16:creationId xmlns:a16="http://schemas.microsoft.com/office/drawing/2014/main" id="{8C1ABB3B-4944-E965-9388-210226E4267E}"/>
              </a:ext>
            </a:extLst>
          </p:cNvPr>
          <p:cNvSpPr txBox="1"/>
          <p:nvPr/>
        </p:nvSpPr>
        <p:spPr>
          <a:xfrm>
            <a:off x="532083" y="1430744"/>
            <a:ext cx="747671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Browser</a:t>
            </a:r>
            <a:endParaRPr lang="en-IN" sz="3600" b="1"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F0A75EEC-EE73-63E1-E8EB-A81C81FAF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083" y="2466235"/>
            <a:ext cx="1053633" cy="114054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5921D6-1200-D447-6AB3-A48B122292B7}"/>
              </a:ext>
            </a:extLst>
          </p:cNvPr>
          <p:cNvSpPr txBox="1"/>
          <p:nvPr/>
        </p:nvSpPr>
        <p:spPr>
          <a:xfrm>
            <a:off x="2401455" y="2355692"/>
            <a:ext cx="8953662" cy="156966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Chrome </a:t>
            </a:r>
          </a:p>
          <a:p>
            <a:endParaRPr lang="en-US" b="1" dirty="0">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Google Chrome browser is a free web browser used for</a:t>
            </a:r>
            <a:r>
              <a:rPr lang="en-US" i="0" dirty="0">
                <a:effectLst/>
                <a:latin typeface="Arial" panose="020B0604020202020204" pitchFamily="34" charset="0"/>
                <a:cs typeface="Arial" panose="020B0604020202020204" pitchFamily="34" charset="0"/>
              </a:rPr>
              <a:t> accessing the internet and running web-based applications. </a:t>
            </a:r>
            <a:r>
              <a:rPr lang="en-US" b="0" i="0" dirty="0">
                <a:effectLst/>
                <a:latin typeface="Arial" panose="020B0604020202020204" pitchFamily="34" charset="0"/>
                <a:cs typeface="Arial" panose="020B0604020202020204" pitchFamily="34" charset="0"/>
              </a:rPr>
              <a:t>The Google Chrome browser is based on the open source Chromium web browser project.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33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wipe(left)">
                                      <p:cBhvr>
                                        <p:cTn id="24" dur="500"/>
                                        <p:tgtEl>
                                          <p:spTgt spid="40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wipe(left)">
                                      <p:cBhvr>
                                        <p:cTn id="29" dur="1500"/>
                                        <p:tgtEl>
                                          <p:spTgt spid="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wipe(left)">
                                      <p:cBhvr>
                                        <p:cTn id="34" dur="1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5"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812649-0481-2A94-6899-110300BB6EA6}"/>
              </a:ext>
            </a:extLst>
          </p:cNvPr>
          <p:cNvSpPr/>
          <p:nvPr/>
        </p:nvSpPr>
        <p:spPr>
          <a:xfrm>
            <a:off x="217714" y="119743"/>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9369FFB-63FE-5333-E1F2-8EE143AFE738}"/>
              </a:ext>
            </a:extLst>
          </p:cNvPr>
          <p:cNvSpPr txBox="1"/>
          <p:nvPr/>
        </p:nvSpPr>
        <p:spPr>
          <a:xfrm>
            <a:off x="603800" y="321130"/>
            <a:ext cx="9106729" cy="830997"/>
          </a:xfrm>
          <a:prstGeom prst="rect">
            <a:avLst/>
          </a:prstGeom>
          <a:noFill/>
        </p:spPr>
        <p:txBody>
          <a:bodyPr wrap="square">
            <a:spAutoFit/>
          </a:bodyPr>
          <a:lstStyle/>
          <a:p>
            <a:r>
              <a:rPr lang="en-US" sz="4800" dirty="0">
                <a:latin typeface="Verdana Pro Semibold" panose="020B0704030504040204" pitchFamily="34" charset="0"/>
              </a:rPr>
              <a:t>Applications</a:t>
            </a:r>
            <a:endParaRPr lang="en-IN" sz="4800" dirty="0">
              <a:latin typeface="Verdana Pro Semibold" panose="020B0704030504040204" pitchFamily="34" charset="0"/>
            </a:endParaRPr>
          </a:p>
        </p:txBody>
      </p:sp>
      <p:sp>
        <p:nvSpPr>
          <p:cNvPr id="4" name="TextBox 3">
            <a:extLst>
              <a:ext uri="{FF2B5EF4-FFF2-40B4-BE49-F238E27FC236}">
                <a16:creationId xmlns:a16="http://schemas.microsoft.com/office/drawing/2014/main" id="{DCAB71D9-289C-3194-FCC0-64D7DE092FE8}"/>
              </a:ext>
            </a:extLst>
          </p:cNvPr>
          <p:cNvSpPr txBox="1"/>
          <p:nvPr/>
        </p:nvSpPr>
        <p:spPr>
          <a:xfrm>
            <a:off x="603801" y="1789043"/>
            <a:ext cx="9484416" cy="440120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Enhanced User Experience.</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More time spend on the platform</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Personalize a platform and help users find what the looking for.</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He higher their engagement and as a result increased revenue.</a:t>
            </a:r>
          </a:p>
          <a:p>
            <a:pPr marL="285750" indent="-285750">
              <a:buFont typeface="Wingdings" panose="05000000000000000000" pitchFamily="2" charset="2"/>
              <a:buChar char="Ø"/>
            </a:pPr>
            <a:r>
              <a:rPr lang="en-US" sz="2000" dirty="0">
                <a:latin typeface="Arial" panose="020B0604020202020204" pitchFamily="34" charset="0"/>
                <a:cs typeface="Arial" panose="020B0604020202020204" pitchFamily="34" charset="0"/>
              </a:rPr>
              <a:t>Increased loyalty and share of mind.</a:t>
            </a:r>
          </a:p>
          <a:p>
            <a:pPr marL="285750" indent="-28575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Examples </a:t>
            </a:r>
          </a:p>
          <a:p>
            <a:pPr marL="342900" indent="-342900">
              <a:buFont typeface="+mj-lt"/>
              <a:buAutoNum type="arabicParenR"/>
            </a:pPr>
            <a:r>
              <a:rPr lang="en-US" sz="2000" dirty="0">
                <a:latin typeface="Arial" panose="020B0604020202020204" pitchFamily="34" charset="0"/>
                <a:cs typeface="Arial" panose="020B0604020202020204" pitchFamily="34" charset="0"/>
              </a:rPr>
              <a:t>Google </a:t>
            </a:r>
          </a:p>
          <a:p>
            <a:pPr marL="342900" indent="-342900">
              <a:buFont typeface="+mj-lt"/>
              <a:buAutoNum type="arabicParenR"/>
            </a:pPr>
            <a:r>
              <a:rPr lang="en-US" sz="2000" dirty="0">
                <a:latin typeface="Arial" panose="020B0604020202020204" pitchFamily="34" charset="0"/>
                <a:cs typeface="Arial" panose="020B0604020202020204" pitchFamily="34" charset="0"/>
              </a:rPr>
              <a:t>Bing !</a:t>
            </a:r>
          </a:p>
          <a:p>
            <a:pPr marL="342900" indent="-342900">
              <a:buFont typeface="+mj-lt"/>
              <a:buAutoNum type="arabicParenR"/>
            </a:pPr>
            <a:r>
              <a:rPr lang="en-US" sz="2000" dirty="0">
                <a:latin typeface="Arial" panose="020B0604020202020204" pitchFamily="34" charset="0"/>
                <a:cs typeface="Arial" panose="020B0604020202020204" pitchFamily="34" charset="0"/>
              </a:rPr>
              <a:t>Yahoo</a:t>
            </a:r>
          </a:p>
          <a:p>
            <a:pPr marL="342900" indent="-342900">
              <a:buFont typeface="+mj-lt"/>
              <a:buAutoNum type="arabicParenR"/>
            </a:pPr>
            <a:r>
              <a:rPr lang="en-IN" sz="2000" i="0" dirty="0">
                <a:effectLst/>
                <a:latin typeface="Arial" panose="020B0604020202020204" pitchFamily="34" charset="0"/>
                <a:cs typeface="Arial" panose="020B0604020202020204" pitchFamily="34" charset="0"/>
              </a:rPr>
              <a:t>DuckDuckGo</a:t>
            </a:r>
            <a:endParaRPr lang="en-US" sz="2000" dirty="0">
              <a:latin typeface="Arial" panose="020B0604020202020204" pitchFamily="34" charset="0"/>
              <a:cs typeface="Arial" panose="020B0604020202020204" pitchFamily="34" charset="0"/>
            </a:endParaRPr>
          </a:p>
          <a:p>
            <a:pPr marL="342900" indent="-342900">
              <a:buFont typeface="+mj-lt"/>
              <a:buAutoNum type="arabicParenR"/>
            </a:pPr>
            <a:r>
              <a:rPr lang="en-IN" sz="2000" dirty="0">
                <a:latin typeface="Times New Roman" panose="02020603050405020304" pitchFamily="18" charset="0"/>
                <a:cs typeface="Times New Roman" panose="02020603050405020304" pitchFamily="18" charset="0"/>
              </a:rPr>
              <a:t>YouTube</a:t>
            </a:r>
          </a:p>
        </p:txBody>
      </p:sp>
    </p:spTree>
    <p:extLst>
      <p:ext uri="{BB962C8B-B14F-4D97-AF65-F5344CB8AC3E}">
        <p14:creationId xmlns:p14="http://schemas.microsoft.com/office/powerpoint/2010/main" val="84970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0"/>
                                        <p:tgtEl>
                                          <p:spTgt spid="3"/>
                                        </p:tgtEl>
                                      </p:cBhvr>
                                    </p:animEffect>
                                  </p:childTnLst>
                                </p:cTn>
                              </p:par>
                            </p:childTnLst>
                          </p:cTn>
                        </p:par>
                        <p:par>
                          <p:cTn id="14" fill="hold">
                            <p:stCondLst>
                              <p:cond delay="2250"/>
                            </p:stCondLst>
                            <p:childTnLst>
                              <p:par>
                                <p:cTn id="15" presetID="22" presetClass="entr" presetSubtype="1" fill="hold" grpId="0"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up)">
                                      <p:cBhvr>
                                        <p:cTn id="17" dur="1750"/>
                                        <p:tgtEl>
                                          <p:spTgt spid="4">
                                            <p:txEl>
                                              <p:pRg st="0" end="0"/>
                                            </p:txEl>
                                          </p:spTgt>
                                        </p:tgtEl>
                                      </p:cBhvr>
                                    </p:animEffect>
                                  </p:childTnLst>
                                </p:cTn>
                              </p:par>
                            </p:childTnLst>
                          </p:cTn>
                        </p:par>
                        <p:par>
                          <p:cTn id="18" fill="hold">
                            <p:stCondLst>
                              <p:cond delay="4000"/>
                            </p:stCondLst>
                            <p:childTnLst>
                              <p:par>
                                <p:cTn id="19" presetID="22" presetClass="entr" presetSubtype="1" fill="hold" grpId="0" nodeType="after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up)">
                                      <p:cBhvr>
                                        <p:cTn id="21" dur="1750"/>
                                        <p:tgtEl>
                                          <p:spTgt spid="4">
                                            <p:txEl>
                                              <p:pRg st="1" end="1"/>
                                            </p:txEl>
                                          </p:spTgt>
                                        </p:tgtEl>
                                      </p:cBhvr>
                                    </p:animEffect>
                                  </p:childTnLst>
                                </p:cTn>
                              </p:par>
                            </p:childTnLst>
                          </p:cTn>
                        </p:par>
                        <p:par>
                          <p:cTn id="22" fill="hold">
                            <p:stCondLst>
                              <p:cond delay="5750"/>
                            </p:stCondLst>
                            <p:childTnLst>
                              <p:par>
                                <p:cTn id="23" presetID="22" presetClass="entr" presetSubtype="1" fill="hold" grpId="0" nodeType="after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up)">
                                      <p:cBhvr>
                                        <p:cTn id="25" dur="1750"/>
                                        <p:tgtEl>
                                          <p:spTgt spid="4">
                                            <p:txEl>
                                              <p:pRg st="2" end="2"/>
                                            </p:txEl>
                                          </p:spTgt>
                                        </p:tgtEl>
                                      </p:cBhvr>
                                    </p:animEffect>
                                  </p:childTnLst>
                                </p:cTn>
                              </p:par>
                            </p:childTnLst>
                          </p:cTn>
                        </p:par>
                        <p:par>
                          <p:cTn id="26" fill="hold">
                            <p:stCondLst>
                              <p:cond delay="7500"/>
                            </p:stCondLst>
                            <p:childTnLst>
                              <p:par>
                                <p:cTn id="27" presetID="22" presetClass="entr" presetSubtype="1" fill="hold" grpId="0" nodeType="after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wipe(up)">
                                      <p:cBhvr>
                                        <p:cTn id="29" dur="1750"/>
                                        <p:tgtEl>
                                          <p:spTgt spid="4">
                                            <p:txEl>
                                              <p:pRg st="3" end="3"/>
                                            </p:txEl>
                                          </p:spTgt>
                                        </p:tgtEl>
                                      </p:cBhvr>
                                    </p:animEffect>
                                  </p:childTnLst>
                                </p:cTn>
                              </p:par>
                            </p:childTnLst>
                          </p:cTn>
                        </p:par>
                        <p:par>
                          <p:cTn id="30" fill="hold">
                            <p:stCondLst>
                              <p:cond delay="9250"/>
                            </p:stCondLst>
                            <p:childTnLst>
                              <p:par>
                                <p:cTn id="31" presetID="22" presetClass="entr" presetSubtype="1" fill="hold" grpId="0" nodeType="after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wipe(up)">
                                      <p:cBhvr>
                                        <p:cTn id="33" dur="1750"/>
                                        <p:tgtEl>
                                          <p:spTgt spid="4">
                                            <p:txEl>
                                              <p:pRg st="4" end="4"/>
                                            </p:txEl>
                                          </p:spTgt>
                                        </p:tgtEl>
                                      </p:cBhvr>
                                    </p:animEffect>
                                  </p:childTnLst>
                                </p:cTn>
                              </p:par>
                            </p:childTnLst>
                          </p:cTn>
                        </p:par>
                        <p:par>
                          <p:cTn id="34" fill="hold">
                            <p:stCondLst>
                              <p:cond delay="11000"/>
                            </p:stCondLst>
                            <p:childTnLst>
                              <p:par>
                                <p:cTn id="35" presetID="22" presetClass="entr" presetSubtype="1" fill="hold" grpId="0" nodeType="after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wipe(up)">
                                      <p:cBhvr>
                                        <p:cTn id="37" dur="1750"/>
                                        <p:tgtEl>
                                          <p:spTgt spid="4">
                                            <p:txEl>
                                              <p:pRg st="8" end="8"/>
                                            </p:txEl>
                                          </p:spTgt>
                                        </p:tgtEl>
                                      </p:cBhvr>
                                    </p:animEffect>
                                  </p:childTnLst>
                                </p:cTn>
                              </p:par>
                            </p:childTnLst>
                          </p:cTn>
                        </p:par>
                        <p:par>
                          <p:cTn id="38" fill="hold">
                            <p:stCondLst>
                              <p:cond delay="12750"/>
                            </p:stCondLst>
                            <p:childTnLst>
                              <p:par>
                                <p:cTn id="39" presetID="22" presetClass="entr" presetSubtype="1" fill="hold" grpId="0" nodeType="after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wipe(up)">
                                      <p:cBhvr>
                                        <p:cTn id="41" dur="1750"/>
                                        <p:tgtEl>
                                          <p:spTgt spid="4">
                                            <p:txEl>
                                              <p:pRg st="9" end="9"/>
                                            </p:txEl>
                                          </p:spTgt>
                                        </p:tgtEl>
                                      </p:cBhvr>
                                    </p:animEffect>
                                  </p:childTnLst>
                                </p:cTn>
                              </p:par>
                            </p:childTnLst>
                          </p:cTn>
                        </p:par>
                        <p:par>
                          <p:cTn id="42" fill="hold">
                            <p:stCondLst>
                              <p:cond delay="14500"/>
                            </p:stCondLst>
                            <p:childTnLst>
                              <p:par>
                                <p:cTn id="43" presetID="22" presetClass="entr" presetSubtype="1" fill="hold" grpId="0" nodeType="after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wipe(up)">
                                      <p:cBhvr>
                                        <p:cTn id="45" dur="1750"/>
                                        <p:tgtEl>
                                          <p:spTgt spid="4">
                                            <p:txEl>
                                              <p:pRg st="10" end="10"/>
                                            </p:txEl>
                                          </p:spTgt>
                                        </p:tgtEl>
                                      </p:cBhvr>
                                    </p:animEffect>
                                  </p:childTnLst>
                                </p:cTn>
                              </p:par>
                            </p:childTnLst>
                          </p:cTn>
                        </p:par>
                        <p:par>
                          <p:cTn id="46" fill="hold">
                            <p:stCondLst>
                              <p:cond delay="16250"/>
                            </p:stCondLst>
                            <p:childTnLst>
                              <p:par>
                                <p:cTn id="47" presetID="22" presetClass="entr" presetSubtype="1" fill="hold" grpId="0" nodeType="after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Effect transition="in" filter="wipe(up)">
                                      <p:cBhvr>
                                        <p:cTn id="49" dur="1750"/>
                                        <p:tgtEl>
                                          <p:spTgt spid="4">
                                            <p:txEl>
                                              <p:pRg st="11" end="11"/>
                                            </p:txEl>
                                          </p:spTgt>
                                        </p:tgtEl>
                                      </p:cBhvr>
                                    </p:animEffect>
                                  </p:childTnLst>
                                </p:cTn>
                              </p:par>
                            </p:childTnLst>
                          </p:cTn>
                        </p:par>
                        <p:par>
                          <p:cTn id="50" fill="hold">
                            <p:stCondLst>
                              <p:cond delay="18000"/>
                            </p:stCondLst>
                            <p:childTnLst>
                              <p:par>
                                <p:cTn id="51" presetID="22" presetClass="entr" presetSubtype="1" fill="hold" grpId="0" nodeType="after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Effect transition="in" filter="wipe(up)">
                                      <p:cBhvr>
                                        <p:cTn id="53" dur="1750"/>
                                        <p:tgtEl>
                                          <p:spTgt spid="4">
                                            <p:txEl>
                                              <p:pRg st="12" end="12"/>
                                            </p:txEl>
                                          </p:spTgt>
                                        </p:tgtEl>
                                      </p:cBhvr>
                                    </p:animEffect>
                                  </p:childTnLst>
                                </p:cTn>
                              </p:par>
                            </p:childTnLst>
                          </p:cTn>
                        </p:par>
                        <p:par>
                          <p:cTn id="54" fill="hold">
                            <p:stCondLst>
                              <p:cond delay="19750"/>
                            </p:stCondLst>
                            <p:childTnLst>
                              <p:par>
                                <p:cTn id="55" presetID="22" presetClass="entr" presetSubtype="1" fill="hold" grpId="0" nodeType="after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animEffect transition="in" filter="wipe(up)">
                                      <p:cBhvr>
                                        <p:cTn id="57" dur="1750"/>
                                        <p:tgtEl>
                                          <p:spTgt spid="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C231BA-AFF0-DEE5-8D7F-4C5502ABD022}"/>
              </a:ext>
            </a:extLst>
          </p:cNvPr>
          <p:cNvSpPr/>
          <p:nvPr/>
        </p:nvSpPr>
        <p:spPr>
          <a:xfrm>
            <a:off x="217714" y="119743"/>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739A216F-0123-03A7-A84D-F9CD6DD1D08E}"/>
              </a:ext>
            </a:extLst>
          </p:cNvPr>
          <p:cNvSpPr txBox="1"/>
          <p:nvPr/>
        </p:nvSpPr>
        <p:spPr>
          <a:xfrm>
            <a:off x="603800" y="321130"/>
            <a:ext cx="9106729" cy="830997"/>
          </a:xfrm>
          <a:prstGeom prst="rect">
            <a:avLst/>
          </a:prstGeom>
          <a:noFill/>
        </p:spPr>
        <p:txBody>
          <a:bodyPr wrap="square">
            <a:spAutoFit/>
          </a:bodyPr>
          <a:lstStyle/>
          <a:p>
            <a:r>
              <a:rPr lang="en-US" sz="4800" dirty="0">
                <a:latin typeface="Verdana Pro Semibold" panose="020B0704030504040204" pitchFamily="34" charset="0"/>
              </a:rPr>
              <a:t>Conclusion</a:t>
            </a:r>
            <a:endParaRPr lang="en-IN" sz="4800" dirty="0">
              <a:latin typeface="Verdana Pro Semibold" panose="020B0704030504040204" pitchFamily="34" charset="0"/>
            </a:endParaRPr>
          </a:p>
        </p:txBody>
      </p:sp>
      <p:sp>
        <p:nvSpPr>
          <p:cNvPr id="11" name="TextBox 10">
            <a:extLst>
              <a:ext uri="{FF2B5EF4-FFF2-40B4-BE49-F238E27FC236}">
                <a16:creationId xmlns:a16="http://schemas.microsoft.com/office/drawing/2014/main" id="{49FF2E2C-45A7-87E9-9634-7199A3C4E345}"/>
              </a:ext>
            </a:extLst>
          </p:cNvPr>
          <p:cNvSpPr txBox="1"/>
          <p:nvPr/>
        </p:nvSpPr>
        <p:spPr>
          <a:xfrm>
            <a:off x="3048000" y="3244334"/>
            <a:ext cx="6096000" cy="369332"/>
          </a:xfrm>
          <a:prstGeom prst="rect">
            <a:avLst/>
          </a:prstGeom>
          <a:noFill/>
        </p:spPr>
        <p:txBody>
          <a:bodyPr wrap="square">
            <a:spAutoFit/>
          </a:bodyPr>
          <a:lstStyle/>
          <a:p>
            <a:endParaRPr lang="en-IN" dirty="0"/>
          </a:p>
        </p:txBody>
      </p:sp>
      <p:sp>
        <p:nvSpPr>
          <p:cNvPr id="12" name="TextBox 11">
            <a:extLst>
              <a:ext uri="{FF2B5EF4-FFF2-40B4-BE49-F238E27FC236}">
                <a16:creationId xmlns:a16="http://schemas.microsoft.com/office/drawing/2014/main" id="{B1FB232F-1261-C49D-3C55-0363CB96490A}"/>
              </a:ext>
            </a:extLst>
          </p:cNvPr>
          <p:cNvSpPr txBox="1"/>
          <p:nvPr/>
        </p:nvSpPr>
        <p:spPr>
          <a:xfrm>
            <a:off x="518160" y="2042160"/>
            <a:ext cx="11480800" cy="4308872"/>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Search Engine is designed for getting relevant results. </a:t>
            </a:r>
          </a:p>
          <a:p>
            <a:r>
              <a:rPr lang="en-US" sz="3200" dirty="0">
                <a:latin typeface="Arial" panose="020B0604020202020204" pitchFamily="34" charset="0"/>
                <a:cs typeface="Arial" panose="020B0604020202020204" pitchFamily="34" charset="0"/>
              </a:rPr>
              <a:t>The primary goal is to provide high quality search results over a rapidly growing World Wide Web e.g. Google employs a number of techniques to improve search quality including </a:t>
            </a:r>
          </a:p>
          <a:p>
            <a:r>
              <a:rPr lang="en-US" sz="3200" dirty="0">
                <a:latin typeface="Arial" panose="020B0604020202020204" pitchFamily="34" charset="0"/>
                <a:cs typeface="Arial" panose="020B0604020202020204" pitchFamily="34" charset="0"/>
              </a:rPr>
              <a:t>page rank, anchor text, and proximity information. Furthermore, Google is a complete architecture for gathering web pages, indexing them, and performing search queries over them.</a:t>
            </a:r>
            <a:endParaRPr lang="en-IN" sz="3200"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16877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1500"/>
                                        <p:tgtEl>
                                          <p:spTgt spid="5"/>
                                        </p:tgtEl>
                                      </p:cBhvr>
                                    </p:animEffect>
                                  </p:childTnLst>
                                </p:cTn>
                              </p:par>
                            </p:childTnLst>
                          </p:cTn>
                        </p:par>
                        <p:par>
                          <p:cTn id="14" fill="hold">
                            <p:stCondLst>
                              <p:cond delay="2250"/>
                            </p:stCondLst>
                            <p:childTnLst>
                              <p:par>
                                <p:cTn id="15" presetID="22" presetClass="entr" presetSubtype="8" fill="hold" grpId="0" nodeType="after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1500"/>
                                        <p:tgtEl>
                                          <p:spTgt spid="12">
                                            <p:txEl>
                                              <p:pRg st="0" end="0"/>
                                            </p:txEl>
                                          </p:spTgt>
                                        </p:tgtEl>
                                      </p:cBhvr>
                                    </p:animEffect>
                                  </p:childTnLst>
                                </p:cTn>
                              </p:par>
                            </p:childTnLst>
                          </p:cTn>
                        </p:par>
                        <p:par>
                          <p:cTn id="18" fill="hold">
                            <p:stCondLst>
                              <p:cond delay="3750"/>
                            </p:stCondLst>
                            <p:childTnLst>
                              <p:par>
                                <p:cTn id="19" presetID="22" presetClass="entr" presetSubtype="8" fill="hold" grpId="0" nodeType="after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left)">
                                      <p:cBhvr>
                                        <p:cTn id="21" dur="1500"/>
                                        <p:tgtEl>
                                          <p:spTgt spid="12">
                                            <p:txEl>
                                              <p:pRg st="1" end="1"/>
                                            </p:txEl>
                                          </p:spTgt>
                                        </p:tgtEl>
                                      </p:cBhvr>
                                    </p:animEffect>
                                  </p:childTnLst>
                                </p:cTn>
                              </p:par>
                            </p:childTnLst>
                          </p:cTn>
                        </p:par>
                        <p:par>
                          <p:cTn id="22" fill="hold">
                            <p:stCondLst>
                              <p:cond delay="5250"/>
                            </p:stCondLst>
                            <p:childTnLst>
                              <p:par>
                                <p:cTn id="23" presetID="22" presetClass="entr" presetSubtype="8" fill="hold" grpId="0" nodeType="after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wipe(left)">
                                      <p:cBhvr>
                                        <p:cTn id="25" dur="1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072494-BF6C-9E23-5584-321834394E75}"/>
              </a:ext>
            </a:extLst>
          </p:cNvPr>
          <p:cNvSpPr txBox="1"/>
          <p:nvPr/>
        </p:nvSpPr>
        <p:spPr>
          <a:xfrm>
            <a:off x="3134139" y="3200400"/>
            <a:ext cx="5784574" cy="830997"/>
          </a:xfrm>
          <a:prstGeom prst="rect">
            <a:avLst/>
          </a:prstGeom>
          <a:noFill/>
        </p:spPr>
        <p:txBody>
          <a:bodyPr wrap="square" rtlCol="0">
            <a:spAutoFit/>
          </a:bodyPr>
          <a:lstStyle/>
          <a:p>
            <a:r>
              <a:rPr lang="en-US" sz="4800" dirty="0">
                <a:solidFill>
                  <a:schemeClr val="tx2">
                    <a:lumMod val="60000"/>
                    <a:lumOff val="40000"/>
                  </a:schemeClr>
                </a:solidFill>
                <a:effectLst>
                  <a:glow rad="228600">
                    <a:schemeClr val="accent5">
                      <a:satMod val="175000"/>
                      <a:alpha val="40000"/>
                    </a:schemeClr>
                  </a:glow>
                </a:effectLst>
                <a:latin typeface="Verdana Pro Semibold" panose="020B0704030504040204" pitchFamily="34" charset="0"/>
              </a:rPr>
              <a:t>Thank You !</a:t>
            </a:r>
            <a:endParaRPr lang="en-IN" sz="4800" dirty="0">
              <a:solidFill>
                <a:schemeClr val="tx2">
                  <a:lumMod val="60000"/>
                  <a:lumOff val="40000"/>
                </a:schemeClr>
              </a:solidFill>
              <a:effectLst>
                <a:glow rad="228600">
                  <a:schemeClr val="accent5">
                    <a:satMod val="175000"/>
                    <a:alpha val="40000"/>
                  </a:schemeClr>
                </a:glow>
              </a:effectLst>
              <a:latin typeface="Verdana Pro Semibold" panose="020B0704030504040204" pitchFamily="34" charset="0"/>
            </a:endParaRPr>
          </a:p>
        </p:txBody>
      </p:sp>
      <p:pic>
        <p:nvPicPr>
          <p:cNvPr id="3" name="fontlifethankyou">
            <a:hlinkClick r:id="" action="ppaction://media"/>
            <a:extLst>
              <a:ext uri="{FF2B5EF4-FFF2-40B4-BE49-F238E27FC236}">
                <a16:creationId xmlns:a16="http://schemas.microsoft.com/office/drawing/2014/main" id="{5B3D9D9E-37A9-13DE-D9B4-96EDE6606E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03243"/>
            <a:ext cx="12192000" cy="4651513"/>
          </a:xfrm>
          <a:prstGeom prst="rect">
            <a:avLst/>
          </a:prstGeom>
        </p:spPr>
      </p:pic>
    </p:spTree>
    <p:extLst>
      <p:ext uri="{BB962C8B-B14F-4D97-AF65-F5344CB8AC3E}">
        <p14:creationId xmlns:p14="http://schemas.microsoft.com/office/powerpoint/2010/main" val="220889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C9071-8D00-5621-9E3B-CC5AB79E13D2}"/>
              </a:ext>
            </a:extLst>
          </p:cNvPr>
          <p:cNvSpPr txBox="1"/>
          <p:nvPr/>
        </p:nvSpPr>
        <p:spPr>
          <a:xfrm>
            <a:off x="435427" y="556748"/>
            <a:ext cx="5072743" cy="830997"/>
          </a:xfrm>
          <a:prstGeom prst="rect">
            <a:avLst/>
          </a:prstGeom>
          <a:noFill/>
        </p:spPr>
        <p:txBody>
          <a:bodyPr wrap="square" rtlCol="0">
            <a:spAutoFit/>
          </a:bodyPr>
          <a:lstStyle/>
          <a:p>
            <a:r>
              <a:rPr lang="en-US" sz="4800" dirty="0">
                <a:latin typeface="Verdana Pro Semibold" panose="020B0704030504040204" pitchFamily="34" charset="0"/>
              </a:rPr>
              <a:t>Contents</a:t>
            </a:r>
            <a:endParaRPr lang="en-IN" sz="4800" dirty="0">
              <a:latin typeface="Verdana Pro Semibold" panose="020B0704030504040204" pitchFamily="34" charset="0"/>
            </a:endParaRPr>
          </a:p>
        </p:txBody>
      </p:sp>
      <p:sp>
        <p:nvSpPr>
          <p:cNvPr id="4" name="Rectangle: Rounded Corners 3">
            <a:extLst>
              <a:ext uri="{FF2B5EF4-FFF2-40B4-BE49-F238E27FC236}">
                <a16:creationId xmlns:a16="http://schemas.microsoft.com/office/drawing/2014/main" id="{3CCE0FCB-04A5-8617-4057-477C8DFE18F1}"/>
              </a:ext>
            </a:extLst>
          </p:cNvPr>
          <p:cNvSpPr/>
          <p:nvPr/>
        </p:nvSpPr>
        <p:spPr>
          <a:xfrm>
            <a:off x="168728" y="193919"/>
            <a:ext cx="11854543" cy="155665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D9AF6217-8A50-CD58-5E04-FA6377A8FB97}"/>
              </a:ext>
            </a:extLst>
          </p:cNvPr>
          <p:cNvSpPr txBox="1"/>
          <p:nvPr/>
        </p:nvSpPr>
        <p:spPr>
          <a:xfrm>
            <a:off x="435427" y="1981200"/>
            <a:ext cx="5072743" cy="4031873"/>
          </a:xfrm>
          <a:prstGeom prst="rect">
            <a:avLst/>
          </a:prstGeom>
          <a:noFill/>
        </p:spPr>
        <p:txBody>
          <a:bodyPr wrap="square" rtlCol="0">
            <a:spAutoFit/>
          </a:bodyPr>
          <a:lstStyle/>
          <a:p>
            <a:pPr marL="342900" indent="-342900">
              <a:buAutoNum type="arabicPeriod"/>
            </a:pPr>
            <a:r>
              <a:rPr lang="en-US" sz="3200" dirty="0">
                <a:latin typeface="Times New Roman" panose="02020603050405020304" pitchFamily="18" charset="0"/>
                <a:cs typeface="Times New Roman" panose="02020603050405020304" pitchFamily="18" charset="0"/>
              </a:rPr>
              <a:t> Introduction</a:t>
            </a:r>
          </a:p>
          <a:p>
            <a:pPr marL="342900" indent="-342900">
              <a:buAutoNum type="arabicPeriod"/>
            </a:pPr>
            <a:r>
              <a:rPr lang="en-US" sz="3200" dirty="0">
                <a:latin typeface="Times New Roman" panose="02020603050405020304" pitchFamily="18" charset="0"/>
                <a:cs typeface="Times New Roman" panose="02020603050405020304" pitchFamily="18" charset="0"/>
              </a:rPr>
              <a:t> Problem of Statement</a:t>
            </a:r>
          </a:p>
          <a:p>
            <a:pPr marL="342900" indent="-342900">
              <a:buAutoNum type="arabicPeriod"/>
            </a:pPr>
            <a:r>
              <a:rPr lang="en-US" sz="3200" dirty="0">
                <a:latin typeface="Times New Roman" panose="02020603050405020304" pitchFamily="18" charset="0"/>
                <a:cs typeface="Times New Roman" panose="02020603050405020304" pitchFamily="18" charset="0"/>
              </a:rPr>
              <a:t> Work Flow</a:t>
            </a:r>
          </a:p>
          <a:p>
            <a:pPr marL="342900" indent="-342900">
              <a:buAutoNum type="arabicPeriod"/>
            </a:pPr>
            <a:r>
              <a:rPr lang="en-US" sz="3200" dirty="0">
                <a:latin typeface="Times New Roman" panose="02020603050405020304" pitchFamily="18" charset="0"/>
                <a:cs typeface="Times New Roman" panose="02020603050405020304" pitchFamily="18" charset="0"/>
              </a:rPr>
              <a:t> Flow Chart</a:t>
            </a:r>
          </a:p>
          <a:p>
            <a:pPr marL="342900" indent="-342900">
              <a:buAutoNum type="arabicPeriod"/>
            </a:pPr>
            <a:r>
              <a:rPr lang="en-US" sz="3200" dirty="0">
                <a:latin typeface="Times New Roman" panose="02020603050405020304" pitchFamily="18" charset="0"/>
                <a:cs typeface="Times New Roman" panose="02020603050405020304" pitchFamily="18" charset="0"/>
              </a:rPr>
              <a:t> User Interaction</a:t>
            </a:r>
          </a:p>
          <a:p>
            <a:pPr marL="342900" indent="-342900">
              <a:buAutoNum type="arabicPeriod"/>
            </a:pPr>
            <a:r>
              <a:rPr lang="en-US" sz="3200" dirty="0">
                <a:latin typeface="Times New Roman" panose="02020603050405020304" pitchFamily="18" charset="0"/>
                <a:cs typeface="Times New Roman" panose="02020603050405020304" pitchFamily="18" charset="0"/>
              </a:rPr>
              <a:t> Technologies Used</a:t>
            </a:r>
          </a:p>
          <a:p>
            <a:pPr marL="342900" indent="-342900">
              <a:buAutoNum type="arabicPeriod"/>
            </a:pPr>
            <a:r>
              <a:rPr lang="en-US" sz="3200" dirty="0">
                <a:latin typeface="Times New Roman" panose="02020603050405020304" pitchFamily="18" charset="0"/>
                <a:cs typeface="Times New Roman" panose="02020603050405020304" pitchFamily="18" charset="0"/>
              </a:rPr>
              <a:t> Applications</a:t>
            </a:r>
          </a:p>
          <a:p>
            <a:pPr marL="342900" indent="-342900">
              <a:buAutoNum type="arabicPeriod"/>
            </a:pPr>
            <a:r>
              <a:rPr lang="en-US" sz="3200" dirty="0">
                <a:latin typeface="Times New Roman" panose="02020603050405020304" pitchFamily="18" charset="0"/>
                <a:cs typeface="Times New Roman" panose="02020603050405020304" pitchFamily="18" charset="0"/>
              </a:rPr>
              <a:t> Conclusion</a:t>
            </a:r>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31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500"/>
                                        <p:tgtEl>
                                          <p:spTgt spid="2"/>
                                        </p:tgtEl>
                                      </p:cBhvr>
                                    </p:animEffect>
                                  </p:childTnLst>
                                </p:cTn>
                              </p:par>
                            </p:childTnLst>
                          </p:cTn>
                        </p:par>
                        <p:par>
                          <p:cTn id="14" fill="hold">
                            <p:stCondLst>
                              <p:cond delay="2250"/>
                            </p:stCondLst>
                            <p:childTnLst>
                              <p:par>
                                <p:cTn id="15" presetID="2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B9ED702-4F07-CE07-5BF5-C17F16C8C18D}"/>
              </a:ext>
            </a:extLst>
          </p:cNvPr>
          <p:cNvSpPr/>
          <p:nvPr/>
        </p:nvSpPr>
        <p:spPr>
          <a:xfrm>
            <a:off x="185057" y="195943"/>
            <a:ext cx="11789229" cy="1164771"/>
          </a:xfrm>
          <a:prstGeom prst="roundRect">
            <a:avLst/>
          </a:prstGeom>
          <a:noFill/>
          <a:ln w="19050">
            <a:noFill/>
          </a:ln>
          <a:effectLst>
            <a:glow rad="63500">
              <a:schemeClr val="accent1">
                <a:satMod val="175000"/>
                <a:alpha val="40000"/>
              </a:schemeClr>
            </a:glow>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6D162BF8-946E-3E73-2B89-3432D61A5B97}"/>
              </a:ext>
            </a:extLst>
          </p:cNvPr>
          <p:cNvSpPr/>
          <p:nvPr/>
        </p:nvSpPr>
        <p:spPr>
          <a:xfrm>
            <a:off x="217714" y="195943"/>
            <a:ext cx="11756571" cy="13824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AB8E93B0-A402-C807-0262-831EC8C31BAF}"/>
              </a:ext>
            </a:extLst>
          </p:cNvPr>
          <p:cNvSpPr txBox="1"/>
          <p:nvPr/>
        </p:nvSpPr>
        <p:spPr>
          <a:xfrm>
            <a:off x="555171" y="304800"/>
            <a:ext cx="7358743" cy="830997"/>
          </a:xfrm>
          <a:prstGeom prst="rect">
            <a:avLst/>
          </a:prstGeom>
          <a:noFill/>
        </p:spPr>
        <p:txBody>
          <a:bodyPr wrap="square" rtlCol="0">
            <a:spAutoFit/>
          </a:bodyPr>
          <a:lstStyle/>
          <a:p>
            <a:r>
              <a:rPr lang="en-US" sz="4800" dirty="0">
                <a:latin typeface="Verdana Pro Semibold" panose="020B0704030504040204" pitchFamily="34" charset="0"/>
              </a:rPr>
              <a:t>Introduction</a:t>
            </a:r>
            <a:endParaRPr lang="en-IN" sz="4800" dirty="0">
              <a:latin typeface="Verdana Pro Semibold" panose="020B0704030504040204" pitchFamily="34" charset="0"/>
            </a:endParaRPr>
          </a:p>
        </p:txBody>
      </p:sp>
      <p:sp>
        <p:nvSpPr>
          <p:cNvPr id="5" name="TextBox 4">
            <a:extLst>
              <a:ext uri="{FF2B5EF4-FFF2-40B4-BE49-F238E27FC236}">
                <a16:creationId xmlns:a16="http://schemas.microsoft.com/office/drawing/2014/main" id="{81BE6BD3-A31C-DD65-2C83-BE2100E28D82}"/>
              </a:ext>
            </a:extLst>
          </p:cNvPr>
          <p:cNvSpPr txBox="1"/>
          <p:nvPr/>
        </p:nvSpPr>
        <p:spPr>
          <a:xfrm>
            <a:off x="457200" y="1687286"/>
            <a:ext cx="11266714" cy="5262979"/>
          </a:xfrm>
          <a:prstGeom prst="rect">
            <a:avLst/>
          </a:prstGeom>
          <a:noFill/>
        </p:spPr>
        <p:txBody>
          <a:bodyPr wrap="square" rtlCol="0">
            <a:spAutoFit/>
          </a:bodyPr>
          <a:lstStyle/>
          <a:p>
            <a:r>
              <a:rPr lang="en-US" sz="2800" dirty="0">
                <a:latin typeface="Lucida Sans Unicode" panose="020B0602030504020204" pitchFamily="34" charset="0"/>
                <a:ea typeface="+mn-lt"/>
                <a:cs typeface="Lucida Sans Unicode" panose="020B0602030504020204" pitchFamily="34" charset="0"/>
              </a:rPr>
              <a:t>A search engine is a software program that helps people find the information they are looking for online using keywords or  phrases.</a:t>
            </a:r>
          </a:p>
          <a:p>
            <a:endParaRPr lang="en-US" sz="2800" dirty="0">
              <a:latin typeface="Lucida Sans Unicode" panose="020B0602030504020204" pitchFamily="34" charset="0"/>
              <a:ea typeface="Cambria"/>
              <a:cs typeface="Lucida Sans Unicode" panose="020B0602030504020204" pitchFamily="34" charset="0"/>
            </a:endParaRPr>
          </a:p>
          <a:p>
            <a:r>
              <a:rPr lang="en-US" sz="2800" b="0" i="0" dirty="0">
                <a:effectLst/>
                <a:latin typeface="Lucida Sans Unicode" panose="020B0602030504020204" pitchFamily="34" charset="0"/>
                <a:cs typeface="Lucida Sans Unicode" panose="020B0602030504020204" pitchFamily="34" charset="0"/>
              </a:rPr>
              <a:t>Companies use Search Engine Optimization (SEO) to help search engines recognize their websites as highly relevant to particular searches.</a:t>
            </a:r>
            <a:endParaRPr lang="en-IN" sz="2800" dirty="0">
              <a:latin typeface="Lucida Sans Unicode" panose="020B0602030504020204" pitchFamily="34" charset="0"/>
              <a:cs typeface="Lucida Sans Unicode" panose="020B0602030504020204" pitchFamily="34" charset="0"/>
            </a:endParaRPr>
          </a:p>
          <a:p>
            <a:endParaRPr lang="en-IN" sz="2800" dirty="0">
              <a:latin typeface="Lucida Sans Unicode" panose="020B0602030504020204" pitchFamily="34" charset="0"/>
              <a:cs typeface="Lucida Sans Unicode" panose="020B0602030504020204" pitchFamily="34" charset="0"/>
            </a:endParaRPr>
          </a:p>
          <a:p>
            <a:r>
              <a:rPr lang="en-US" sz="2800" dirty="0">
                <a:latin typeface="Lucida Sans Unicode" panose="020B0602030504020204" pitchFamily="34" charset="0"/>
                <a:cs typeface="Lucida Sans Unicode" panose="020B0602030504020204" pitchFamily="34" charset="0"/>
              </a:rPr>
              <a:t>A search engine is a web-based tool that enables users to locate information on the World Wide Web. Popular examples of search engines are Google, Yahoo! And Bing.</a:t>
            </a:r>
          </a:p>
          <a:p>
            <a:endParaRPr lang="en-IN" sz="280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25616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500"/>
                                        <p:tgtEl>
                                          <p:spTgt spid="4"/>
                                        </p:tgtEl>
                                      </p:cBhvr>
                                    </p:animEffect>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childTnLst>
                                </p:cTn>
                              </p:par>
                            </p:childTnLst>
                          </p:cTn>
                        </p:par>
                        <p:par>
                          <p:cTn id="18" fill="hold">
                            <p:stCondLst>
                              <p:cond delay="3250"/>
                            </p:stCondLst>
                            <p:childTnLst>
                              <p:par>
                                <p:cTn id="19" presetID="10" presetClass="entr" presetSubtype="0" fill="hold" grpId="0" nodeType="after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childTnLst>
                                </p:cTn>
                              </p:par>
                            </p:childTnLst>
                          </p:cTn>
                        </p:par>
                        <p:par>
                          <p:cTn id="22" fill="hold">
                            <p:stCondLst>
                              <p:cond delay="4250"/>
                            </p:stCondLst>
                            <p:childTnLst>
                              <p:par>
                                <p:cTn id="23" presetID="10" presetClass="entr" presetSubtype="0" fill="hold" grpId="0" nodeType="after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D13A2A1-A75B-311D-024F-B344FA6310FF}"/>
              </a:ext>
            </a:extLst>
          </p:cNvPr>
          <p:cNvSpPr/>
          <p:nvPr/>
        </p:nvSpPr>
        <p:spPr>
          <a:xfrm>
            <a:off x="217714" y="119743"/>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347376-E634-CA54-9CC5-A79233FD9639}"/>
              </a:ext>
            </a:extLst>
          </p:cNvPr>
          <p:cNvSpPr txBox="1"/>
          <p:nvPr/>
        </p:nvSpPr>
        <p:spPr>
          <a:xfrm>
            <a:off x="653143" y="391886"/>
            <a:ext cx="7935686" cy="830997"/>
          </a:xfrm>
          <a:prstGeom prst="rect">
            <a:avLst/>
          </a:prstGeom>
          <a:noFill/>
        </p:spPr>
        <p:txBody>
          <a:bodyPr wrap="square" rtlCol="0">
            <a:spAutoFit/>
          </a:bodyPr>
          <a:lstStyle/>
          <a:p>
            <a:r>
              <a:rPr lang="en-US" sz="4800" dirty="0">
                <a:latin typeface="Verdana Pro Semibold" panose="020B0704030504040204" pitchFamily="34" charset="0"/>
              </a:rPr>
              <a:t>Problem of Statements</a:t>
            </a:r>
            <a:endParaRPr lang="en-IN" sz="4800" dirty="0">
              <a:latin typeface="Verdana Pro Semibold" panose="020B0704030504040204" pitchFamily="34" charset="0"/>
            </a:endParaRPr>
          </a:p>
        </p:txBody>
      </p:sp>
      <p:sp>
        <p:nvSpPr>
          <p:cNvPr id="5" name="TextBox 4">
            <a:extLst>
              <a:ext uri="{FF2B5EF4-FFF2-40B4-BE49-F238E27FC236}">
                <a16:creationId xmlns:a16="http://schemas.microsoft.com/office/drawing/2014/main" id="{3E4DBE86-41B1-2E5E-07DC-1F5CD3683EBE}"/>
              </a:ext>
            </a:extLst>
          </p:cNvPr>
          <p:cNvSpPr txBox="1"/>
          <p:nvPr/>
        </p:nvSpPr>
        <p:spPr>
          <a:xfrm>
            <a:off x="788894" y="2900723"/>
            <a:ext cx="9323293" cy="1938992"/>
          </a:xfrm>
          <a:prstGeom prst="rect">
            <a:avLst/>
          </a:prstGeom>
          <a:noFill/>
        </p:spPr>
        <p:txBody>
          <a:bodyPr wrap="square">
            <a:spAutoFit/>
          </a:bodyPr>
          <a:lstStyle/>
          <a:p>
            <a:r>
              <a:rPr lang="en-US" sz="2000" b="1" dirty="0">
                <a:latin typeface="Arial Black" panose="020B0A04020102020204" pitchFamily="34" charset="0"/>
              </a:rPr>
              <a:t>To be Used   :  Hybrid System</a:t>
            </a:r>
          </a:p>
          <a:p>
            <a:endParaRPr lang="en-US" sz="2000" dirty="0"/>
          </a:p>
          <a:p>
            <a:r>
              <a:rPr lang="en-US" sz="2000" dirty="0"/>
              <a:t>It is the System that provides the more functionality, User Interaction and Content for better experience of User.</a:t>
            </a:r>
          </a:p>
          <a:p>
            <a:endParaRPr lang="en-US" sz="2000" dirty="0"/>
          </a:p>
          <a:p>
            <a:r>
              <a:rPr lang="en-US" sz="2000" dirty="0"/>
              <a:t>As it Provide both functionalities of SEARCH CONTENT BASED filtering.</a:t>
            </a:r>
            <a:endParaRPr lang="en-IN" sz="2000" dirty="0"/>
          </a:p>
        </p:txBody>
      </p:sp>
      <p:sp>
        <p:nvSpPr>
          <p:cNvPr id="7" name="TextBox 6">
            <a:extLst>
              <a:ext uri="{FF2B5EF4-FFF2-40B4-BE49-F238E27FC236}">
                <a16:creationId xmlns:a16="http://schemas.microsoft.com/office/drawing/2014/main" id="{DAA6F115-8286-921F-AD20-49DE3ACDDBCC}"/>
              </a:ext>
            </a:extLst>
          </p:cNvPr>
          <p:cNvSpPr txBox="1"/>
          <p:nvPr/>
        </p:nvSpPr>
        <p:spPr>
          <a:xfrm>
            <a:off x="653143" y="1962381"/>
            <a:ext cx="60960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Which Systems to Use and Why ?</a:t>
            </a:r>
            <a:endParaRPr lang="en-IN"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297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0"/>
                                        <p:tgtEl>
                                          <p:spTgt spid="3"/>
                                        </p:tgtEl>
                                      </p:cBhvr>
                                    </p:animEffect>
                                  </p:childTnLst>
                                </p:cTn>
                              </p:par>
                            </p:childTnLst>
                          </p:cTn>
                        </p:par>
                        <p:par>
                          <p:cTn id="14" fill="hold">
                            <p:stCondLst>
                              <p:cond delay="225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75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childTnLst>
                                </p:cTn>
                              </p:par>
                            </p:childTnLst>
                          </p:cTn>
                        </p:par>
                        <p:par>
                          <p:cTn id="22" fill="hold">
                            <p:stCondLst>
                              <p:cond delay="3750"/>
                            </p:stCondLst>
                            <p:childTnLst>
                              <p:par>
                                <p:cTn id="23" presetID="10" presetClass="entr" presetSubtype="0" fill="hold" grpId="0" nodeType="after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1000"/>
                                        <p:tgtEl>
                                          <p:spTgt spid="5">
                                            <p:txEl>
                                              <p:pRg st="2" end="2"/>
                                            </p:txEl>
                                          </p:spTgt>
                                        </p:tgtEl>
                                      </p:cBhvr>
                                    </p:animEffect>
                                  </p:childTnLst>
                                </p:cTn>
                              </p:par>
                            </p:childTnLst>
                          </p:cTn>
                        </p:par>
                        <p:par>
                          <p:cTn id="26" fill="hold">
                            <p:stCondLst>
                              <p:cond delay="4750"/>
                            </p:stCondLst>
                            <p:childTnLst>
                              <p:par>
                                <p:cTn id="27" presetID="10" presetClass="entr" presetSubtype="0" fill="hold" grpId="0" nodeType="after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1A380E-74C1-3788-021B-595C49B3B2F7}"/>
              </a:ext>
            </a:extLst>
          </p:cNvPr>
          <p:cNvSpPr/>
          <p:nvPr/>
        </p:nvSpPr>
        <p:spPr>
          <a:xfrm>
            <a:off x="221501" y="151032"/>
            <a:ext cx="11748998"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D28EB2A-CFCE-C487-7749-9CC2298BB4D3}"/>
              </a:ext>
            </a:extLst>
          </p:cNvPr>
          <p:cNvSpPr txBox="1"/>
          <p:nvPr/>
        </p:nvSpPr>
        <p:spPr>
          <a:xfrm>
            <a:off x="633414" y="367113"/>
            <a:ext cx="7935686" cy="830997"/>
          </a:xfrm>
          <a:prstGeom prst="rect">
            <a:avLst/>
          </a:prstGeom>
          <a:noFill/>
        </p:spPr>
        <p:txBody>
          <a:bodyPr wrap="square" rtlCol="0">
            <a:spAutoFit/>
          </a:bodyPr>
          <a:lstStyle/>
          <a:p>
            <a:r>
              <a:rPr lang="en-US" sz="4800" dirty="0">
                <a:latin typeface="Verdana Pro Semibold" panose="020B0704030504040204" pitchFamily="34" charset="0"/>
              </a:rPr>
              <a:t>Work Flow</a:t>
            </a:r>
            <a:endParaRPr lang="en-IN" sz="4800" dirty="0">
              <a:latin typeface="Verdana Pro Semibold" panose="020B0704030504040204" pitchFamily="34" charset="0"/>
            </a:endParaRPr>
          </a:p>
        </p:txBody>
      </p:sp>
      <p:sp>
        <p:nvSpPr>
          <p:cNvPr id="4" name="Rectangle 3">
            <a:extLst>
              <a:ext uri="{FF2B5EF4-FFF2-40B4-BE49-F238E27FC236}">
                <a16:creationId xmlns:a16="http://schemas.microsoft.com/office/drawing/2014/main" id="{7E07ACB6-2C01-CA6A-898D-2FAE7DE3F55A}"/>
              </a:ext>
            </a:extLst>
          </p:cNvPr>
          <p:cNvSpPr/>
          <p:nvPr/>
        </p:nvSpPr>
        <p:spPr>
          <a:xfrm>
            <a:off x="345194" y="1948543"/>
            <a:ext cx="1643743"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id="{B37E9A6B-4574-089F-E1F3-3424A3348A79}"/>
              </a:ext>
            </a:extLst>
          </p:cNvPr>
          <p:cNvCxnSpPr>
            <a:cxnSpLocks/>
            <a:endCxn id="8" idx="1"/>
          </p:cNvCxnSpPr>
          <p:nvPr/>
        </p:nvCxnSpPr>
        <p:spPr>
          <a:xfrm flipV="1">
            <a:off x="1988937" y="2220685"/>
            <a:ext cx="833186" cy="609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Rectangle 7">
            <a:extLst>
              <a:ext uri="{FF2B5EF4-FFF2-40B4-BE49-F238E27FC236}">
                <a16:creationId xmlns:a16="http://schemas.microsoft.com/office/drawing/2014/main" id="{9A148A56-B795-229C-5E1B-D1BF3C81BE78}"/>
              </a:ext>
            </a:extLst>
          </p:cNvPr>
          <p:cNvSpPr/>
          <p:nvPr/>
        </p:nvSpPr>
        <p:spPr>
          <a:xfrm>
            <a:off x="2822123" y="1981199"/>
            <a:ext cx="2166256"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E159CFA-58F1-A253-E63D-515B854F6164}"/>
              </a:ext>
            </a:extLst>
          </p:cNvPr>
          <p:cNvSpPr/>
          <p:nvPr/>
        </p:nvSpPr>
        <p:spPr>
          <a:xfrm>
            <a:off x="5811611" y="1970313"/>
            <a:ext cx="3107869" cy="50074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E4A58C90-018D-AA82-4DE7-0940B978A6FC}"/>
              </a:ext>
            </a:extLst>
          </p:cNvPr>
          <p:cNvCxnSpPr>
            <a:cxnSpLocks/>
          </p:cNvCxnSpPr>
          <p:nvPr/>
        </p:nvCxnSpPr>
        <p:spPr>
          <a:xfrm flipV="1">
            <a:off x="4988379" y="2220684"/>
            <a:ext cx="838200" cy="2177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D5394483-D22E-C06A-47E2-065215104126}"/>
              </a:ext>
            </a:extLst>
          </p:cNvPr>
          <p:cNvCxnSpPr>
            <a:cxnSpLocks/>
          </p:cNvCxnSpPr>
          <p:nvPr/>
        </p:nvCxnSpPr>
        <p:spPr>
          <a:xfrm>
            <a:off x="8919480" y="2242453"/>
            <a:ext cx="718458"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49575602-6647-D9D6-8554-8A4D26A778EB}"/>
              </a:ext>
            </a:extLst>
          </p:cNvPr>
          <p:cNvSpPr txBox="1"/>
          <p:nvPr/>
        </p:nvSpPr>
        <p:spPr>
          <a:xfrm>
            <a:off x="633414" y="1977073"/>
            <a:ext cx="1039590" cy="461665"/>
          </a:xfrm>
          <a:prstGeom prst="rect">
            <a:avLst/>
          </a:prstGeom>
          <a:noFill/>
        </p:spPr>
        <p:txBody>
          <a:bodyPr wrap="square" rtlCol="0">
            <a:spAutoFit/>
          </a:bodyPr>
          <a:lstStyle/>
          <a:p>
            <a:r>
              <a:rPr lang="en-US" sz="2400" dirty="0">
                <a:latin typeface="Verdana Pro Semibold" panose="020B0704030504040204" pitchFamily="34" charset="0"/>
              </a:rPr>
              <a:t>User</a:t>
            </a:r>
            <a:endParaRPr lang="en-IN" sz="2400" dirty="0">
              <a:latin typeface="Verdana Pro Semibold" panose="020B0704030504040204" pitchFamily="34" charset="0"/>
            </a:endParaRPr>
          </a:p>
        </p:txBody>
      </p:sp>
      <p:sp>
        <p:nvSpPr>
          <p:cNvPr id="22" name="TextBox 21">
            <a:extLst>
              <a:ext uri="{FF2B5EF4-FFF2-40B4-BE49-F238E27FC236}">
                <a16:creationId xmlns:a16="http://schemas.microsoft.com/office/drawing/2014/main" id="{032BB2D1-7505-FBAC-5128-4548208D894B}"/>
              </a:ext>
            </a:extLst>
          </p:cNvPr>
          <p:cNvSpPr txBox="1"/>
          <p:nvPr/>
        </p:nvSpPr>
        <p:spPr>
          <a:xfrm>
            <a:off x="3028954" y="2011621"/>
            <a:ext cx="1812470" cy="461665"/>
          </a:xfrm>
          <a:prstGeom prst="rect">
            <a:avLst/>
          </a:prstGeom>
          <a:noFill/>
        </p:spPr>
        <p:txBody>
          <a:bodyPr wrap="square" rtlCol="0">
            <a:spAutoFit/>
          </a:bodyPr>
          <a:lstStyle/>
          <a:p>
            <a:r>
              <a:rPr lang="en-US" sz="2400" dirty="0">
                <a:latin typeface="Verdana Pro Semibold" panose="020B0704030504040204" pitchFamily="34" charset="0"/>
              </a:rPr>
              <a:t>Interface</a:t>
            </a:r>
            <a:endParaRPr lang="en-IN" sz="2400" dirty="0">
              <a:latin typeface="Verdana Pro Semibold" panose="020B0704030504040204" pitchFamily="34" charset="0"/>
            </a:endParaRPr>
          </a:p>
        </p:txBody>
      </p:sp>
      <p:sp>
        <p:nvSpPr>
          <p:cNvPr id="23" name="TextBox 22">
            <a:extLst>
              <a:ext uri="{FF2B5EF4-FFF2-40B4-BE49-F238E27FC236}">
                <a16:creationId xmlns:a16="http://schemas.microsoft.com/office/drawing/2014/main" id="{A5C2AC4A-D8EB-EA40-FBE1-26FDB65CFD08}"/>
              </a:ext>
            </a:extLst>
          </p:cNvPr>
          <p:cNvSpPr txBox="1"/>
          <p:nvPr/>
        </p:nvSpPr>
        <p:spPr>
          <a:xfrm>
            <a:off x="5773513" y="1970313"/>
            <a:ext cx="3160936" cy="461665"/>
          </a:xfrm>
          <a:prstGeom prst="rect">
            <a:avLst/>
          </a:prstGeom>
          <a:noFill/>
        </p:spPr>
        <p:txBody>
          <a:bodyPr wrap="square" rtlCol="0">
            <a:spAutoFit/>
          </a:bodyPr>
          <a:lstStyle/>
          <a:p>
            <a:r>
              <a:rPr lang="en-US" sz="2400" dirty="0">
                <a:latin typeface="Verdana Pro Semibold" panose="020B0704030504040204" pitchFamily="34" charset="0"/>
              </a:rPr>
              <a:t>General Interface</a:t>
            </a:r>
            <a:endParaRPr lang="en-IN" sz="2400" dirty="0">
              <a:latin typeface="Verdana Pro Semibold" panose="020B0704030504040204" pitchFamily="34" charset="0"/>
            </a:endParaRPr>
          </a:p>
        </p:txBody>
      </p:sp>
      <p:sp>
        <p:nvSpPr>
          <p:cNvPr id="24" name="TextBox 23">
            <a:extLst>
              <a:ext uri="{FF2B5EF4-FFF2-40B4-BE49-F238E27FC236}">
                <a16:creationId xmlns:a16="http://schemas.microsoft.com/office/drawing/2014/main" id="{641A59AA-985E-4BBA-A847-F2FEB4012D11}"/>
              </a:ext>
            </a:extLst>
          </p:cNvPr>
          <p:cNvSpPr txBox="1"/>
          <p:nvPr/>
        </p:nvSpPr>
        <p:spPr>
          <a:xfrm>
            <a:off x="9578025" y="1982597"/>
            <a:ext cx="3742391" cy="461665"/>
          </a:xfrm>
          <a:prstGeom prst="rect">
            <a:avLst/>
          </a:prstGeom>
          <a:noFill/>
        </p:spPr>
        <p:txBody>
          <a:bodyPr wrap="square" rtlCol="0">
            <a:spAutoFit/>
          </a:bodyPr>
          <a:lstStyle/>
          <a:p>
            <a:r>
              <a:rPr lang="en-US" sz="2400" dirty="0">
                <a:latin typeface="Verdana Pro Semibold" panose="020B0704030504040204" pitchFamily="34" charset="0"/>
              </a:rPr>
              <a:t>	Sign Up</a:t>
            </a:r>
            <a:endParaRPr lang="en-IN" sz="2400" dirty="0">
              <a:latin typeface="Verdana Pro Semibold" panose="020B0704030504040204" pitchFamily="34" charset="0"/>
            </a:endParaRPr>
          </a:p>
        </p:txBody>
      </p:sp>
      <p:sp>
        <p:nvSpPr>
          <p:cNvPr id="26" name="Rectangle 25">
            <a:extLst>
              <a:ext uri="{FF2B5EF4-FFF2-40B4-BE49-F238E27FC236}">
                <a16:creationId xmlns:a16="http://schemas.microsoft.com/office/drawing/2014/main" id="{5ADA3605-8421-BD3A-6033-0C45FDBA05ED}"/>
              </a:ext>
            </a:extLst>
          </p:cNvPr>
          <p:cNvSpPr/>
          <p:nvPr/>
        </p:nvSpPr>
        <p:spPr>
          <a:xfrm>
            <a:off x="9637938" y="4114791"/>
            <a:ext cx="2401657" cy="52251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3718BA83-9FC3-87A0-26F9-C8FB3E987B0D}"/>
              </a:ext>
            </a:extLst>
          </p:cNvPr>
          <p:cNvSpPr/>
          <p:nvPr/>
        </p:nvSpPr>
        <p:spPr>
          <a:xfrm>
            <a:off x="9642934" y="5914663"/>
            <a:ext cx="2401657" cy="57174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EE1B7304-F324-D26D-8B40-2DA7DD247CEC}"/>
              </a:ext>
            </a:extLst>
          </p:cNvPr>
          <p:cNvSpPr/>
          <p:nvPr/>
        </p:nvSpPr>
        <p:spPr>
          <a:xfrm>
            <a:off x="5811612" y="4161719"/>
            <a:ext cx="3133724"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28027627-7F97-9953-662C-4FC30A7176F6}"/>
              </a:ext>
            </a:extLst>
          </p:cNvPr>
          <p:cNvSpPr/>
          <p:nvPr/>
        </p:nvSpPr>
        <p:spPr>
          <a:xfrm>
            <a:off x="357796" y="4221207"/>
            <a:ext cx="1643744"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E6B33352-3A06-E158-6111-ADD999E5D0F5}"/>
              </a:ext>
            </a:extLst>
          </p:cNvPr>
          <p:cNvSpPr/>
          <p:nvPr/>
        </p:nvSpPr>
        <p:spPr>
          <a:xfrm>
            <a:off x="2823411" y="4191113"/>
            <a:ext cx="2157453"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8093B0D7-9405-1568-1F4C-5DD20746F57C}"/>
              </a:ext>
            </a:extLst>
          </p:cNvPr>
          <p:cNvSpPr/>
          <p:nvPr/>
        </p:nvSpPr>
        <p:spPr>
          <a:xfrm>
            <a:off x="2822124" y="3047996"/>
            <a:ext cx="2166256" cy="51819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4B8D2934-7B1E-4A48-F455-7B531D2DAED7}"/>
              </a:ext>
            </a:extLst>
          </p:cNvPr>
          <p:cNvSpPr/>
          <p:nvPr/>
        </p:nvSpPr>
        <p:spPr>
          <a:xfrm>
            <a:off x="5826579" y="3067535"/>
            <a:ext cx="3107869"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5" name="Straight Arrow Connector 34">
            <a:extLst>
              <a:ext uri="{FF2B5EF4-FFF2-40B4-BE49-F238E27FC236}">
                <a16:creationId xmlns:a16="http://schemas.microsoft.com/office/drawing/2014/main" id="{019CECB0-4CAA-EC32-A899-7F072D754A3D}"/>
              </a:ext>
            </a:extLst>
          </p:cNvPr>
          <p:cNvCxnSpPr>
            <a:cxnSpLocks/>
          </p:cNvCxnSpPr>
          <p:nvPr/>
        </p:nvCxnSpPr>
        <p:spPr>
          <a:xfrm>
            <a:off x="10822446" y="2471055"/>
            <a:ext cx="0" cy="59648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CC5975B0-5C9C-A64A-43EA-FE6F5B92CF19}"/>
              </a:ext>
            </a:extLst>
          </p:cNvPr>
          <p:cNvCxnSpPr>
            <a:cxnSpLocks/>
          </p:cNvCxnSpPr>
          <p:nvPr/>
        </p:nvCxnSpPr>
        <p:spPr>
          <a:xfrm>
            <a:off x="10822446" y="3526967"/>
            <a:ext cx="0" cy="59648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F5338247-8671-297D-1475-47CDDDB693BE}"/>
              </a:ext>
            </a:extLst>
          </p:cNvPr>
          <p:cNvCxnSpPr>
            <a:cxnSpLocks/>
            <a:stCxn id="26" idx="2"/>
          </p:cNvCxnSpPr>
          <p:nvPr/>
        </p:nvCxnSpPr>
        <p:spPr>
          <a:xfrm>
            <a:off x="10838767" y="4637306"/>
            <a:ext cx="34856" cy="1249095"/>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7B942FF6-DBF1-551A-3C9F-5F4709C9D661}"/>
              </a:ext>
            </a:extLst>
          </p:cNvPr>
          <p:cNvCxnSpPr>
            <a:cxnSpLocks/>
          </p:cNvCxnSpPr>
          <p:nvPr/>
        </p:nvCxnSpPr>
        <p:spPr>
          <a:xfrm flipH="1">
            <a:off x="8918775" y="3277877"/>
            <a:ext cx="725248" cy="12344"/>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13C70089-4578-513B-761E-D500DC35A022}"/>
              </a:ext>
            </a:extLst>
          </p:cNvPr>
          <p:cNvCxnSpPr>
            <a:cxnSpLocks/>
            <a:stCxn id="32" idx="1"/>
          </p:cNvCxnSpPr>
          <p:nvPr/>
        </p:nvCxnSpPr>
        <p:spPr>
          <a:xfrm flipH="1">
            <a:off x="4988380" y="3307021"/>
            <a:ext cx="838199" cy="11646"/>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2" name="TextBox 51">
            <a:extLst>
              <a:ext uri="{FF2B5EF4-FFF2-40B4-BE49-F238E27FC236}">
                <a16:creationId xmlns:a16="http://schemas.microsoft.com/office/drawing/2014/main" id="{FE7796D9-AA3C-D988-E416-2648C334439B}"/>
              </a:ext>
            </a:extLst>
          </p:cNvPr>
          <p:cNvSpPr txBox="1"/>
          <p:nvPr/>
        </p:nvSpPr>
        <p:spPr>
          <a:xfrm>
            <a:off x="10113231" y="3027495"/>
            <a:ext cx="2320268" cy="461665"/>
          </a:xfrm>
          <a:prstGeom prst="rect">
            <a:avLst/>
          </a:prstGeom>
          <a:noFill/>
        </p:spPr>
        <p:txBody>
          <a:bodyPr wrap="square" rtlCol="0">
            <a:spAutoFit/>
          </a:bodyPr>
          <a:lstStyle/>
          <a:p>
            <a:r>
              <a:rPr lang="en-US" sz="2400" dirty="0">
                <a:latin typeface="Verdana Pro Semibold" panose="020B0704030504040204" pitchFamily="34" charset="0"/>
              </a:rPr>
              <a:t>Login</a:t>
            </a:r>
            <a:endParaRPr lang="en-IN" sz="2400" dirty="0">
              <a:latin typeface="Verdana Pro Semibold" panose="020B0704030504040204" pitchFamily="34" charset="0"/>
            </a:endParaRPr>
          </a:p>
        </p:txBody>
      </p:sp>
      <p:sp>
        <p:nvSpPr>
          <p:cNvPr id="53" name="TextBox 52">
            <a:extLst>
              <a:ext uri="{FF2B5EF4-FFF2-40B4-BE49-F238E27FC236}">
                <a16:creationId xmlns:a16="http://schemas.microsoft.com/office/drawing/2014/main" id="{19351E74-1F40-1414-CEED-4A9762070414}"/>
              </a:ext>
            </a:extLst>
          </p:cNvPr>
          <p:cNvSpPr txBox="1"/>
          <p:nvPr/>
        </p:nvSpPr>
        <p:spPr>
          <a:xfrm>
            <a:off x="6661407" y="3047896"/>
            <a:ext cx="2666569" cy="461665"/>
          </a:xfrm>
          <a:prstGeom prst="rect">
            <a:avLst/>
          </a:prstGeom>
          <a:noFill/>
        </p:spPr>
        <p:txBody>
          <a:bodyPr wrap="square" rtlCol="0">
            <a:spAutoFit/>
          </a:bodyPr>
          <a:lstStyle/>
          <a:p>
            <a:r>
              <a:rPr lang="en-US" sz="2400" dirty="0">
                <a:latin typeface="Verdana Pro Semibold" panose="020B0704030504040204" pitchFamily="34" charset="0"/>
              </a:rPr>
              <a:t>Forget</a:t>
            </a:r>
            <a:endParaRPr lang="en-IN" sz="2400" dirty="0">
              <a:latin typeface="Verdana Pro Semibold" panose="020B0704030504040204" pitchFamily="34" charset="0"/>
            </a:endParaRPr>
          </a:p>
        </p:txBody>
      </p:sp>
      <p:sp>
        <p:nvSpPr>
          <p:cNvPr id="54" name="TextBox 53">
            <a:extLst>
              <a:ext uri="{FF2B5EF4-FFF2-40B4-BE49-F238E27FC236}">
                <a16:creationId xmlns:a16="http://schemas.microsoft.com/office/drawing/2014/main" id="{E5762E31-0BAE-FEB6-E693-278290841029}"/>
              </a:ext>
            </a:extLst>
          </p:cNvPr>
          <p:cNvSpPr txBox="1"/>
          <p:nvPr/>
        </p:nvSpPr>
        <p:spPr>
          <a:xfrm>
            <a:off x="3247744" y="3067535"/>
            <a:ext cx="1697166" cy="461665"/>
          </a:xfrm>
          <a:prstGeom prst="rect">
            <a:avLst/>
          </a:prstGeom>
          <a:noFill/>
        </p:spPr>
        <p:txBody>
          <a:bodyPr wrap="square" rtlCol="0">
            <a:spAutoFit/>
          </a:bodyPr>
          <a:lstStyle/>
          <a:p>
            <a:r>
              <a:rPr lang="en-US" sz="2400" dirty="0">
                <a:latin typeface="Verdana Pro Semibold" panose="020B0704030504040204" pitchFamily="34" charset="0"/>
              </a:rPr>
              <a:t>Reset</a:t>
            </a:r>
            <a:endParaRPr lang="en-IN" sz="2400" dirty="0">
              <a:latin typeface="Verdana Pro Semibold" panose="020B0704030504040204" pitchFamily="34" charset="0"/>
            </a:endParaRPr>
          </a:p>
        </p:txBody>
      </p:sp>
      <p:sp>
        <p:nvSpPr>
          <p:cNvPr id="55" name="TextBox 54">
            <a:extLst>
              <a:ext uri="{FF2B5EF4-FFF2-40B4-BE49-F238E27FC236}">
                <a16:creationId xmlns:a16="http://schemas.microsoft.com/office/drawing/2014/main" id="{C8DAF271-D100-8EE0-DE5C-1DF6937D23C8}"/>
              </a:ext>
            </a:extLst>
          </p:cNvPr>
          <p:cNvSpPr txBox="1"/>
          <p:nvPr/>
        </p:nvSpPr>
        <p:spPr>
          <a:xfrm>
            <a:off x="10113231" y="4122335"/>
            <a:ext cx="3160936" cy="461665"/>
          </a:xfrm>
          <a:prstGeom prst="rect">
            <a:avLst/>
          </a:prstGeom>
          <a:noFill/>
        </p:spPr>
        <p:txBody>
          <a:bodyPr wrap="square" rtlCol="0">
            <a:spAutoFit/>
          </a:bodyPr>
          <a:lstStyle/>
          <a:p>
            <a:r>
              <a:rPr lang="en-US" sz="2400" dirty="0">
                <a:latin typeface="Verdana Pro Semibold" panose="020B0704030504040204" pitchFamily="34" charset="0"/>
              </a:rPr>
              <a:t>Home</a:t>
            </a:r>
            <a:endParaRPr lang="en-IN" sz="2400" dirty="0">
              <a:latin typeface="Verdana Pro Semibold" panose="020B0704030504040204" pitchFamily="34" charset="0"/>
            </a:endParaRPr>
          </a:p>
        </p:txBody>
      </p:sp>
      <p:cxnSp>
        <p:nvCxnSpPr>
          <p:cNvPr id="57" name="Straight Arrow Connector 56">
            <a:extLst>
              <a:ext uri="{FF2B5EF4-FFF2-40B4-BE49-F238E27FC236}">
                <a16:creationId xmlns:a16="http://schemas.microsoft.com/office/drawing/2014/main" id="{169DB998-1B4D-658C-3E86-4406D6F3306F}"/>
              </a:ext>
            </a:extLst>
          </p:cNvPr>
          <p:cNvCxnSpPr>
            <a:cxnSpLocks/>
          </p:cNvCxnSpPr>
          <p:nvPr/>
        </p:nvCxnSpPr>
        <p:spPr>
          <a:xfrm flipH="1">
            <a:off x="8945335" y="4342323"/>
            <a:ext cx="692603" cy="660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C7E7C3FC-6518-9E7A-E3A1-A94964C5524E}"/>
              </a:ext>
            </a:extLst>
          </p:cNvPr>
          <p:cNvCxnSpPr>
            <a:cxnSpLocks/>
          </p:cNvCxnSpPr>
          <p:nvPr/>
        </p:nvCxnSpPr>
        <p:spPr>
          <a:xfrm flipH="1">
            <a:off x="4973410" y="4403943"/>
            <a:ext cx="838201" cy="16871"/>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4D0FBB54-42DA-AE24-2BF6-7ABA53B13A69}"/>
              </a:ext>
            </a:extLst>
          </p:cNvPr>
          <p:cNvCxnSpPr>
            <a:cxnSpLocks/>
          </p:cNvCxnSpPr>
          <p:nvPr/>
        </p:nvCxnSpPr>
        <p:spPr>
          <a:xfrm flipH="1">
            <a:off x="1988937" y="4452258"/>
            <a:ext cx="838201" cy="16871"/>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TextBox 61">
            <a:extLst>
              <a:ext uri="{FF2B5EF4-FFF2-40B4-BE49-F238E27FC236}">
                <a16:creationId xmlns:a16="http://schemas.microsoft.com/office/drawing/2014/main" id="{1B2CF106-AF99-3133-4877-F83F2EA9D3F0}"/>
              </a:ext>
            </a:extLst>
          </p:cNvPr>
          <p:cNvSpPr txBox="1"/>
          <p:nvPr/>
        </p:nvSpPr>
        <p:spPr>
          <a:xfrm>
            <a:off x="6589368" y="4152874"/>
            <a:ext cx="2069074" cy="461665"/>
          </a:xfrm>
          <a:prstGeom prst="rect">
            <a:avLst/>
          </a:prstGeom>
          <a:noFill/>
        </p:spPr>
        <p:txBody>
          <a:bodyPr wrap="square">
            <a:spAutoFit/>
          </a:bodyPr>
          <a:lstStyle/>
          <a:p>
            <a:r>
              <a:rPr lang="en-US" sz="2400" dirty="0">
                <a:latin typeface="Verdana Pro Semibold" panose="020B0704030504040204" pitchFamily="34" charset="0"/>
              </a:rPr>
              <a:t>Use API</a:t>
            </a:r>
            <a:endParaRPr lang="en-IN" sz="2400" dirty="0">
              <a:latin typeface="Verdana Pro Semibold" panose="020B0704030504040204" pitchFamily="34" charset="0"/>
            </a:endParaRPr>
          </a:p>
        </p:txBody>
      </p:sp>
      <p:sp>
        <p:nvSpPr>
          <p:cNvPr id="64" name="TextBox 63">
            <a:extLst>
              <a:ext uri="{FF2B5EF4-FFF2-40B4-BE49-F238E27FC236}">
                <a16:creationId xmlns:a16="http://schemas.microsoft.com/office/drawing/2014/main" id="{C3B7724F-455F-DC3D-A7AE-E7A9E397817E}"/>
              </a:ext>
            </a:extLst>
          </p:cNvPr>
          <p:cNvSpPr txBox="1"/>
          <p:nvPr/>
        </p:nvSpPr>
        <p:spPr>
          <a:xfrm>
            <a:off x="3354990" y="4182217"/>
            <a:ext cx="1160397" cy="461665"/>
          </a:xfrm>
          <a:prstGeom prst="rect">
            <a:avLst/>
          </a:prstGeom>
          <a:noFill/>
        </p:spPr>
        <p:txBody>
          <a:bodyPr wrap="square">
            <a:spAutoFit/>
          </a:bodyPr>
          <a:lstStyle/>
          <a:p>
            <a:r>
              <a:rPr lang="en-US" sz="2400" dirty="0">
                <a:latin typeface="Verdana Pro Semibold" panose="020B0704030504040204" pitchFamily="34" charset="0"/>
              </a:rPr>
              <a:t>Fetch</a:t>
            </a:r>
            <a:endParaRPr lang="en-IN" sz="2400" dirty="0">
              <a:latin typeface="Verdana Pro Semibold" panose="020B0704030504040204" pitchFamily="34" charset="0"/>
            </a:endParaRPr>
          </a:p>
        </p:txBody>
      </p:sp>
      <p:sp>
        <p:nvSpPr>
          <p:cNvPr id="66" name="TextBox 65">
            <a:extLst>
              <a:ext uri="{FF2B5EF4-FFF2-40B4-BE49-F238E27FC236}">
                <a16:creationId xmlns:a16="http://schemas.microsoft.com/office/drawing/2014/main" id="{986CDCBA-1E28-1938-5269-3243F014CCA7}"/>
              </a:ext>
            </a:extLst>
          </p:cNvPr>
          <p:cNvSpPr txBox="1"/>
          <p:nvPr/>
        </p:nvSpPr>
        <p:spPr>
          <a:xfrm>
            <a:off x="489731" y="4212553"/>
            <a:ext cx="1384739" cy="461665"/>
          </a:xfrm>
          <a:prstGeom prst="rect">
            <a:avLst/>
          </a:prstGeom>
          <a:noFill/>
        </p:spPr>
        <p:txBody>
          <a:bodyPr wrap="square">
            <a:spAutoFit/>
          </a:bodyPr>
          <a:lstStyle/>
          <a:p>
            <a:r>
              <a:rPr lang="en-US" sz="2400" dirty="0">
                <a:latin typeface="Verdana Pro Semibold" panose="020B0704030504040204" pitchFamily="34" charset="0"/>
              </a:rPr>
              <a:t>Display</a:t>
            </a:r>
            <a:endParaRPr lang="en-IN" sz="1800" dirty="0">
              <a:latin typeface="Verdana Pro Semibold" panose="020B0704030504040204" pitchFamily="34" charset="0"/>
            </a:endParaRPr>
          </a:p>
        </p:txBody>
      </p:sp>
      <p:sp>
        <p:nvSpPr>
          <p:cNvPr id="68" name="Rectangle 67">
            <a:extLst>
              <a:ext uri="{FF2B5EF4-FFF2-40B4-BE49-F238E27FC236}">
                <a16:creationId xmlns:a16="http://schemas.microsoft.com/office/drawing/2014/main" id="{BE1073A1-70F0-3A02-49EE-A9180C47F777}"/>
              </a:ext>
            </a:extLst>
          </p:cNvPr>
          <p:cNvSpPr/>
          <p:nvPr/>
        </p:nvSpPr>
        <p:spPr>
          <a:xfrm>
            <a:off x="9637927" y="3038391"/>
            <a:ext cx="2401657"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02D111D2-10B3-7066-4739-7F1E54725F79}"/>
              </a:ext>
            </a:extLst>
          </p:cNvPr>
          <p:cNvSpPr/>
          <p:nvPr/>
        </p:nvSpPr>
        <p:spPr>
          <a:xfrm>
            <a:off x="9637937" y="1965932"/>
            <a:ext cx="2401649" cy="47897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32AF6AE-DFA1-F1EE-0B66-344A2010FB31}"/>
              </a:ext>
            </a:extLst>
          </p:cNvPr>
          <p:cNvSpPr txBox="1"/>
          <p:nvPr/>
        </p:nvSpPr>
        <p:spPr>
          <a:xfrm>
            <a:off x="6366067" y="5023437"/>
            <a:ext cx="2350652" cy="461665"/>
          </a:xfrm>
          <a:prstGeom prst="rect">
            <a:avLst/>
          </a:prstGeom>
          <a:noFill/>
        </p:spPr>
        <p:txBody>
          <a:bodyPr wrap="square">
            <a:spAutoFit/>
          </a:bodyPr>
          <a:lstStyle/>
          <a:p>
            <a:r>
              <a:rPr lang="en-US" sz="2400" dirty="0">
                <a:latin typeface="Verdana Pro Semibold" panose="020B0704030504040204" pitchFamily="34" charset="0"/>
              </a:rPr>
              <a:t>Contact us</a:t>
            </a:r>
            <a:endParaRPr lang="en-IN" sz="2400" dirty="0">
              <a:latin typeface="Verdana Pro Semibold" panose="020B0704030504040204" pitchFamily="34" charset="0"/>
            </a:endParaRPr>
          </a:p>
        </p:txBody>
      </p:sp>
      <p:sp>
        <p:nvSpPr>
          <p:cNvPr id="7" name="TextBox 6">
            <a:extLst>
              <a:ext uri="{FF2B5EF4-FFF2-40B4-BE49-F238E27FC236}">
                <a16:creationId xmlns:a16="http://schemas.microsoft.com/office/drawing/2014/main" id="{CE42059B-12E1-AD08-B47A-048586184DD0}"/>
              </a:ext>
            </a:extLst>
          </p:cNvPr>
          <p:cNvSpPr txBox="1"/>
          <p:nvPr/>
        </p:nvSpPr>
        <p:spPr>
          <a:xfrm>
            <a:off x="9970510" y="5969704"/>
            <a:ext cx="2069074" cy="461665"/>
          </a:xfrm>
          <a:prstGeom prst="rect">
            <a:avLst/>
          </a:prstGeom>
          <a:noFill/>
        </p:spPr>
        <p:txBody>
          <a:bodyPr wrap="square">
            <a:spAutoFit/>
          </a:bodyPr>
          <a:lstStyle/>
          <a:p>
            <a:r>
              <a:rPr lang="en-US" sz="2400" dirty="0">
                <a:latin typeface="Verdana Pro Semibold" panose="020B0704030504040204" pitchFamily="34" charset="0"/>
              </a:rPr>
              <a:t>About us</a:t>
            </a:r>
            <a:endParaRPr lang="en-IN" sz="2400" dirty="0">
              <a:latin typeface="Verdana Pro Semibold" panose="020B0704030504040204" pitchFamily="34" charset="0"/>
            </a:endParaRPr>
          </a:p>
        </p:txBody>
      </p:sp>
      <p:cxnSp>
        <p:nvCxnSpPr>
          <p:cNvPr id="11" name="Straight Arrow Connector 10">
            <a:extLst>
              <a:ext uri="{FF2B5EF4-FFF2-40B4-BE49-F238E27FC236}">
                <a16:creationId xmlns:a16="http://schemas.microsoft.com/office/drawing/2014/main" id="{AB072F9D-C884-BD41-CF7E-43C96B8B67A0}"/>
              </a:ext>
            </a:extLst>
          </p:cNvPr>
          <p:cNvCxnSpPr>
            <a:cxnSpLocks/>
          </p:cNvCxnSpPr>
          <p:nvPr/>
        </p:nvCxnSpPr>
        <p:spPr>
          <a:xfrm flipH="1">
            <a:off x="8945347" y="5243789"/>
            <a:ext cx="1893420"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24">
            <a:extLst>
              <a:ext uri="{FF2B5EF4-FFF2-40B4-BE49-F238E27FC236}">
                <a16:creationId xmlns:a16="http://schemas.microsoft.com/office/drawing/2014/main" id="{C60693EE-AD36-B642-729A-0F32AB6F077C}"/>
              </a:ext>
            </a:extLst>
          </p:cNvPr>
          <p:cNvSpPr/>
          <p:nvPr/>
        </p:nvSpPr>
        <p:spPr>
          <a:xfrm>
            <a:off x="5826579" y="5044758"/>
            <a:ext cx="3118743" cy="4571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471079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500"/>
                                        <p:tgtEl>
                                          <p:spTgt spid="7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left)">
                                      <p:cBhvr>
                                        <p:cTn id="51" dur="500"/>
                                        <p:tgtEl>
                                          <p:spTgt spid="22"/>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left)">
                                      <p:cBhvr>
                                        <p:cTn id="79" dur="500"/>
                                        <p:tgtEl>
                                          <p:spTgt spid="30"/>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left)">
                                      <p:cBhvr>
                                        <p:cTn id="83" dur="500"/>
                                        <p:tgtEl>
                                          <p:spTgt spid="31"/>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par>
                          <p:cTn id="88" fill="hold">
                            <p:stCondLst>
                              <p:cond delay="10500"/>
                            </p:stCondLst>
                            <p:childTnLst>
                              <p:par>
                                <p:cTn id="89" presetID="22" presetClass="entr" presetSubtype="8" fill="hold"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500"/>
                                        <p:tgtEl>
                                          <p:spTgt spid="35"/>
                                        </p:tgtEl>
                                      </p:cBhvr>
                                    </p:animEffect>
                                  </p:childTnLst>
                                </p:cTn>
                              </p:par>
                            </p:childTnLst>
                          </p:cTn>
                        </p:par>
                        <p:par>
                          <p:cTn id="92" fill="hold">
                            <p:stCondLst>
                              <p:cond delay="11000"/>
                            </p:stCondLst>
                            <p:childTnLst>
                              <p:par>
                                <p:cTn id="93" presetID="22" presetClass="entr" presetSubtype="8" fill="hold"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wipe(left)">
                                      <p:cBhvr>
                                        <p:cTn id="95" dur="500"/>
                                        <p:tgtEl>
                                          <p:spTgt spid="40"/>
                                        </p:tgtEl>
                                      </p:cBhvr>
                                    </p:animEffect>
                                  </p:childTnLst>
                                </p:cTn>
                              </p:par>
                            </p:childTnLst>
                          </p:cTn>
                        </p:par>
                        <p:par>
                          <p:cTn id="96" fill="hold">
                            <p:stCondLst>
                              <p:cond delay="11500"/>
                            </p:stCondLst>
                            <p:childTnLst>
                              <p:par>
                                <p:cTn id="97" presetID="22" presetClass="entr" presetSubtype="8"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left)">
                                      <p:cBhvr>
                                        <p:cTn id="99" dur="500"/>
                                        <p:tgtEl>
                                          <p:spTgt spid="41"/>
                                        </p:tgtEl>
                                      </p:cBhvr>
                                    </p:animEffect>
                                  </p:childTnLst>
                                </p:cTn>
                              </p:par>
                            </p:childTnLst>
                          </p:cTn>
                        </p:par>
                        <p:par>
                          <p:cTn id="100" fill="hold">
                            <p:stCondLst>
                              <p:cond delay="12000"/>
                            </p:stCondLst>
                            <p:childTnLst>
                              <p:par>
                                <p:cTn id="101" presetID="22" presetClass="entr" presetSubtype="8"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wipe(left)">
                                      <p:cBhvr>
                                        <p:cTn id="103" dur="500"/>
                                        <p:tgtEl>
                                          <p:spTgt spid="43"/>
                                        </p:tgtEl>
                                      </p:cBhvr>
                                    </p:animEffect>
                                  </p:childTnLst>
                                </p:cTn>
                              </p:par>
                            </p:childTnLst>
                          </p:cTn>
                        </p:par>
                        <p:par>
                          <p:cTn id="104" fill="hold">
                            <p:stCondLst>
                              <p:cond delay="12500"/>
                            </p:stCondLst>
                            <p:childTnLst>
                              <p:par>
                                <p:cTn id="105" presetID="22" presetClass="entr" presetSubtype="8"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wipe(left)">
                                      <p:cBhvr>
                                        <p:cTn id="107" dur="500"/>
                                        <p:tgtEl>
                                          <p:spTgt spid="46"/>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wipe(left)">
                                      <p:cBhvr>
                                        <p:cTn id="111" dur="500"/>
                                        <p:tgtEl>
                                          <p:spTgt spid="52"/>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wipe(left)">
                                      <p:cBhvr>
                                        <p:cTn id="115" dur="500"/>
                                        <p:tgtEl>
                                          <p:spTgt spid="53"/>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wipe(left)">
                                      <p:cBhvr>
                                        <p:cTn id="119" dur="500"/>
                                        <p:tgtEl>
                                          <p:spTgt spid="54"/>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55"/>
                                        </p:tgtEl>
                                        <p:attrNameLst>
                                          <p:attrName>style.visibility</p:attrName>
                                        </p:attrNameLst>
                                      </p:cBhvr>
                                      <p:to>
                                        <p:strVal val="visible"/>
                                      </p:to>
                                    </p:set>
                                    <p:animEffect transition="in" filter="wipe(left)">
                                      <p:cBhvr>
                                        <p:cTn id="123" dur="500"/>
                                        <p:tgtEl>
                                          <p:spTgt spid="55"/>
                                        </p:tgtEl>
                                      </p:cBhvr>
                                    </p:animEffect>
                                  </p:childTnLst>
                                </p:cTn>
                              </p:par>
                            </p:childTnLst>
                          </p:cTn>
                        </p:par>
                        <p:par>
                          <p:cTn id="124" fill="hold">
                            <p:stCondLst>
                              <p:cond delay="15000"/>
                            </p:stCondLst>
                            <p:childTnLst>
                              <p:par>
                                <p:cTn id="125" presetID="22" presetClass="entr" presetSubtype="8" fill="hold" nodeType="after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wipe(left)">
                                      <p:cBhvr>
                                        <p:cTn id="127" dur="500"/>
                                        <p:tgtEl>
                                          <p:spTgt spid="57"/>
                                        </p:tgtEl>
                                      </p:cBhvr>
                                    </p:animEffect>
                                  </p:childTnLst>
                                </p:cTn>
                              </p:par>
                            </p:childTnLst>
                          </p:cTn>
                        </p:par>
                        <p:par>
                          <p:cTn id="128" fill="hold">
                            <p:stCondLst>
                              <p:cond delay="15500"/>
                            </p:stCondLst>
                            <p:childTnLst>
                              <p:par>
                                <p:cTn id="129" presetID="22" presetClass="entr" presetSubtype="8"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wipe(left)">
                                      <p:cBhvr>
                                        <p:cTn id="131" dur="500"/>
                                        <p:tgtEl>
                                          <p:spTgt spid="58"/>
                                        </p:tgtEl>
                                      </p:cBhvr>
                                    </p:animEffect>
                                  </p:childTnLst>
                                </p:cTn>
                              </p:par>
                            </p:childTnLst>
                          </p:cTn>
                        </p:par>
                        <p:par>
                          <p:cTn id="132" fill="hold">
                            <p:stCondLst>
                              <p:cond delay="16000"/>
                            </p:stCondLst>
                            <p:childTnLst>
                              <p:par>
                                <p:cTn id="133" presetID="22" presetClass="entr" presetSubtype="8" fill="hold" nodeType="after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left)">
                                      <p:cBhvr>
                                        <p:cTn id="135" dur="500"/>
                                        <p:tgtEl>
                                          <p:spTgt spid="60"/>
                                        </p:tgtEl>
                                      </p:cBhvr>
                                    </p:animEffect>
                                  </p:childTnLst>
                                </p:cTn>
                              </p:par>
                            </p:childTnLst>
                          </p:cTn>
                        </p:par>
                        <p:par>
                          <p:cTn id="136" fill="hold">
                            <p:stCondLst>
                              <p:cond delay="16500"/>
                            </p:stCondLst>
                            <p:childTnLst>
                              <p:par>
                                <p:cTn id="137" presetID="22" presetClass="entr" presetSubtype="8" fill="hold" grpId="0" nodeType="afterEffect">
                                  <p:stCondLst>
                                    <p:cond delay="0"/>
                                  </p:stCondLst>
                                  <p:childTnLst>
                                    <p:set>
                                      <p:cBhvr>
                                        <p:cTn id="138" dur="1" fill="hold">
                                          <p:stCondLst>
                                            <p:cond delay="0"/>
                                          </p:stCondLst>
                                        </p:cTn>
                                        <p:tgtEl>
                                          <p:spTgt spid="62"/>
                                        </p:tgtEl>
                                        <p:attrNameLst>
                                          <p:attrName>style.visibility</p:attrName>
                                        </p:attrNameLst>
                                      </p:cBhvr>
                                      <p:to>
                                        <p:strVal val="visible"/>
                                      </p:to>
                                    </p:set>
                                    <p:animEffect transition="in" filter="wipe(left)">
                                      <p:cBhvr>
                                        <p:cTn id="139" dur="500"/>
                                        <p:tgtEl>
                                          <p:spTgt spid="62"/>
                                        </p:tgtEl>
                                      </p:cBhvr>
                                    </p:animEffect>
                                  </p:childTnLst>
                                </p:cTn>
                              </p:par>
                            </p:childTnLst>
                          </p:cTn>
                        </p:par>
                        <p:par>
                          <p:cTn id="140" fill="hold">
                            <p:stCondLst>
                              <p:cond delay="17000"/>
                            </p:stCondLst>
                            <p:childTnLst>
                              <p:par>
                                <p:cTn id="141" presetID="22" presetClass="entr" presetSubtype="8"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wipe(left)">
                                      <p:cBhvr>
                                        <p:cTn id="143" dur="500"/>
                                        <p:tgtEl>
                                          <p:spTgt spid="64"/>
                                        </p:tgtEl>
                                      </p:cBhvr>
                                    </p:animEffect>
                                  </p:childTnLst>
                                </p:cTn>
                              </p:par>
                            </p:childTnLst>
                          </p:cTn>
                        </p:par>
                        <p:par>
                          <p:cTn id="144" fill="hold">
                            <p:stCondLst>
                              <p:cond delay="17500"/>
                            </p:stCondLst>
                            <p:childTnLst>
                              <p:par>
                                <p:cTn id="145" presetID="22" presetClass="entr" presetSubtype="8" fill="hold" grpId="0" nodeType="after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wipe(left)">
                                      <p:cBhvr>
                                        <p:cTn id="147" dur="500"/>
                                        <p:tgtEl>
                                          <p:spTgt spid="66"/>
                                        </p:tgtEl>
                                      </p:cBhvr>
                                    </p:animEffect>
                                  </p:childTnLst>
                                </p:cTn>
                              </p:par>
                            </p:childTnLst>
                          </p:cTn>
                        </p:par>
                        <p:par>
                          <p:cTn id="148" fill="hold">
                            <p:stCondLst>
                              <p:cond delay="18000"/>
                            </p:stCondLst>
                            <p:childTnLst>
                              <p:par>
                                <p:cTn id="149" presetID="22" presetClass="entr" presetSubtype="8" fill="hold" grpId="0" nodeType="after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wipe(left)">
                                      <p:cBhvr>
                                        <p:cTn id="151" dur="500"/>
                                        <p:tgtEl>
                                          <p:spTgt spid="5"/>
                                        </p:tgtEl>
                                      </p:cBhvr>
                                    </p:animEffect>
                                  </p:childTnLst>
                                </p:cTn>
                              </p:par>
                            </p:childTnLst>
                          </p:cTn>
                        </p:par>
                        <p:par>
                          <p:cTn id="152" fill="hold">
                            <p:stCondLst>
                              <p:cond delay="18500"/>
                            </p:stCondLst>
                            <p:childTnLst>
                              <p:par>
                                <p:cTn id="153" presetID="22" presetClass="entr" presetSubtype="8" fill="hold" grpId="0" nodeType="afterEffect">
                                  <p:stCondLst>
                                    <p:cond delay="0"/>
                                  </p:stCondLst>
                                  <p:childTnLst>
                                    <p:set>
                                      <p:cBhvr>
                                        <p:cTn id="154" dur="1" fill="hold">
                                          <p:stCondLst>
                                            <p:cond delay="0"/>
                                          </p:stCondLst>
                                        </p:cTn>
                                        <p:tgtEl>
                                          <p:spTgt spid="7"/>
                                        </p:tgtEl>
                                        <p:attrNameLst>
                                          <p:attrName>style.visibility</p:attrName>
                                        </p:attrNameLst>
                                      </p:cBhvr>
                                      <p:to>
                                        <p:strVal val="visible"/>
                                      </p:to>
                                    </p:set>
                                    <p:animEffect transition="in" filter="wipe(left)">
                                      <p:cBhvr>
                                        <p:cTn id="155" dur="500"/>
                                        <p:tgtEl>
                                          <p:spTgt spid="7"/>
                                        </p:tgtEl>
                                      </p:cBhvr>
                                    </p:animEffect>
                                  </p:childTnLst>
                                </p:cTn>
                              </p:par>
                            </p:childTnLst>
                          </p:cTn>
                        </p:par>
                        <p:par>
                          <p:cTn id="156" fill="hold">
                            <p:stCondLst>
                              <p:cond delay="19000"/>
                            </p:stCondLst>
                            <p:childTnLst>
                              <p:par>
                                <p:cTn id="157" presetID="22" presetClass="entr" presetSubtype="8" fill="hold" nodeType="afterEffect">
                                  <p:stCondLst>
                                    <p:cond delay="0"/>
                                  </p:stCondLst>
                                  <p:childTnLst>
                                    <p:set>
                                      <p:cBhvr>
                                        <p:cTn id="158" dur="1" fill="hold">
                                          <p:stCondLst>
                                            <p:cond delay="0"/>
                                          </p:stCondLst>
                                        </p:cTn>
                                        <p:tgtEl>
                                          <p:spTgt spid="11"/>
                                        </p:tgtEl>
                                        <p:attrNameLst>
                                          <p:attrName>style.visibility</p:attrName>
                                        </p:attrNameLst>
                                      </p:cBhvr>
                                      <p:to>
                                        <p:strVal val="visible"/>
                                      </p:to>
                                    </p:set>
                                    <p:animEffect transition="in" filter="wipe(left)">
                                      <p:cBhvr>
                                        <p:cTn id="159" dur="500"/>
                                        <p:tgtEl>
                                          <p:spTgt spid="11"/>
                                        </p:tgtEl>
                                      </p:cBhvr>
                                    </p:animEffect>
                                  </p:childTnLst>
                                </p:cTn>
                              </p:par>
                            </p:childTnLst>
                          </p:cTn>
                        </p:par>
                        <p:par>
                          <p:cTn id="160" fill="hold">
                            <p:stCondLst>
                              <p:cond delay="19500"/>
                            </p:stCondLst>
                            <p:childTnLst>
                              <p:par>
                                <p:cTn id="161" presetID="22" presetClass="entr" presetSubtype="8" fill="hold" grpId="0" nodeType="afterEffect">
                                  <p:stCondLst>
                                    <p:cond delay="0"/>
                                  </p:stCondLst>
                                  <p:childTnLst>
                                    <p:set>
                                      <p:cBhvr>
                                        <p:cTn id="162" dur="1" fill="hold">
                                          <p:stCondLst>
                                            <p:cond delay="0"/>
                                          </p:stCondLst>
                                        </p:cTn>
                                        <p:tgtEl>
                                          <p:spTgt spid="25"/>
                                        </p:tgtEl>
                                        <p:attrNameLst>
                                          <p:attrName>style.visibility</p:attrName>
                                        </p:attrNameLst>
                                      </p:cBhvr>
                                      <p:to>
                                        <p:strVal val="visible"/>
                                      </p:to>
                                    </p:set>
                                    <p:animEffect transition="in" filter="wipe(left)">
                                      <p:cBhvr>
                                        <p:cTn id="1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8" grpId="0" animBg="1"/>
      <p:bldP spid="9" grpId="0" animBg="1"/>
      <p:bldP spid="21" grpId="0"/>
      <p:bldP spid="22" grpId="0"/>
      <p:bldP spid="23" grpId="0"/>
      <p:bldP spid="24" grpId="0"/>
      <p:bldP spid="26" grpId="0" animBg="1"/>
      <p:bldP spid="27" grpId="0" animBg="1"/>
      <p:bldP spid="28" grpId="0" animBg="1"/>
      <p:bldP spid="29" grpId="0" animBg="1"/>
      <p:bldP spid="30" grpId="0" animBg="1"/>
      <p:bldP spid="31" grpId="0" animBg="1"/>
      <p:bldP spid="32" grpId="0" animBg="1"/>
      <p:bldP spid="52" grpId="0"/>
      <p:bldP spid="53" grpId="0"/>
      <p:bldP spid="54" grpId="0"/>
      <p:bldP spid="55" grpId="0"/>
      <p:bldP spid="62" grpId="0"/>
      <p:bldP spid="64" grpId="0"/>
      <p:bldP spid="66" grpId="0"/>
      <p:bldP spid="68" grpId="0" animBg="1"/>
      <p:bldP spid="70" grpId="0" animBg="1"/>
      <p:bldP spid="5" grpId="0"/>
      <p:bldP spid="7" grpId="0"/>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BFD8048-184F-38D7-33DD-B5B39387921A}"/>
              </a:ext>
            </a:extLst>
          </p:cNvPr>
          <p:cNvSpPr/>
          <p:nvPr/>
        </p:nvSpPr>
        <p:spPr>
          <a:xfrm>
            <a:off x="250371" y="104380"/>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D5831F2-8D7E-DBBF-7D46-D4F74A626067}"/>
              </a:ext>
            </a:extLst>
          </p:cNvPr>
          <p:cNvSpPr txBox="1"/>
          <p:nvPr/>
        </p:nvSpPr>
        <p:spPr>
          <a:xfrm>
            <a:off x="653143" y="352515"/>
            <a:ext cx="7935686" cy="830997"/>
          </a:xfrm>
          <a:prstGeom prst="rect">
            <a:avLst/>
          </a:prstGeom>
          <a:noFill/>
        </p:spPr>
        <p:txBody>
          <a:bodyPr wrap="square" rtlCol="0">
            <a:spAutoFit/>
          </a:bodyPr>
          <a:lstStyle/>
          <a:p>
            <a:r>
              <a:rPr lang="en-US" sz="4800" dirty="0">
                <a:latin typeface="Verdana Pro Semibold" panose="020B0704030504040204" pitchFamily="34" charset="0"/>
              </a:rPr>
              <a:t>Flow Chart</a:t>
            </a:r>
            <a:endParaRPr lang="en-IN" sz="4800" dirty="0">
              <a:latin typeface="Verdana Pro Semibold" panose="020B0704030504040204" pitchFamily="34" charset="0"/>
            </a:endParaRPr>
          </a:p>
        </p:txBody>
      </p:sp>
      <p:sp>
        <p:nvSpPr>
          <p:cNvPr id="7" name="Oval 6">
            <a:extLst>
              <a:ext uri="{FF2B5EF4-FFF2-40B4-BE49-F238E27FC236}">
                <a16:creationId xmlns:a16="http://schemas.microsoft.com/office/drawing/2014/main" id="{280733F0-1D58-6142-2BDB-82AA1BC30AB6}"/>
              </a:ext>
            </a:extLst>
          </p:cNvPr>
          <p:cNvSpPr/>
          <p:nvPr/>
        </p:nvSpPr>
        <p:spPr>
          <a:xfrm>
            <a:off x="1403682" y="1495026"/>
            <a:ext cx="1684421" cy="802105"/>
          </a:xfrm>
          <a:prstGeom prst="ellipse">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ecision 7">
            <a:extLst>
              <a:ext uri="{FF2B5EF4-FFF2-40B4-BE49-F238E27FC236}">
                <a16:creationId xmlns:a16="http://schemas.microsoft.com/office/drawing/2014/main" id="{F5301EB1-A4F0-34BE-DBE6-A316AED27ED3}"/>
              </a:ext>
            </a:extLst>
          </p:cNvPr>
          <p:cNvSpPr/>
          <p:nvPr/>
        </p:nvSpPr>
        <p:spPr>
          <a:xfrm>
            <a:off x="1403682" y="2775282"/>
            <a:ext cx="1852863" cy="1114927"/>
          </a:xfrm>
          <a:prstGeom prst="flowChartDecision">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Flowchart: Process 8">
            <a:extLst>
              <a:ext uri="{FF2B5EF4-FFF2-40B4-BE49-F238E27FC236}">
                <a16:creationId xmlns:a16="http://schemas.microsoft.com/office/drawing/2014/main" id="{B37E89BC-01E1-7FB0-C8FC-0F755463A188}"/>
              </a:ext>
            </a:extLst>
          </p:cNvPr>
          <p:cNvSpPr/>
          <p:nvPr/>
        </p:nvSpPr>
        <p:spPr>
          <a:xfrm>
            <a:off x="1403682" y="4390417"/>
            <a:ext cx="1852863" cy="577517"/>
          </a:xfrm>
          <a:prstGeom prst="flowChartProcess">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id="{3848CB0E-0E76-E1AB-308D-F01E1CAE3911}"/>
              </a:ext>
            </a:extLst>
          </p:cNvPr>
          <p:cNvSpPr/>
          <p:nvPr/>
        </p:nvSpPr>
        <p:spPr>
          <a:xfrm>
            <a:off x="5013154" y="3043988"/>
            <a:ext cx="1852863" cy="577517"/>
          </a:xfrm>
          <a:prstGeom prst="flowChartProcess">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lowchart: Process 15">
            <a:extLst>
              <a:ext uri="{FF2B5EF4-FFF2-40B4-BE49-F238E27FC236}">
                <a16:creationId xmlns:a16="http://schemas.microsoft.com/office/drawing/2014/main" id="{E5AC4270-9A27-2AC7-FFE9-464E111A2E9B}"/>
              </a:ext>
            </a:extLst>
          </p:cNvPr>
          <p:cNvSpPr/>
          <p:nvPr/>
        </p:nvSpPr>
        <p:spPr>
          <a:xfrm>
            <a:off x="5013153" y="4390416"/>
            <a:ext cx="1852863" cy="577517"/>
          </a:xfrm>
          <a:prstGeom prst="flowChartProcess">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lowchart: Process 16">
            <a:extLst>
              <a:ext uri="{FF2B5EF4-FFF2-40B4-BE49-F238E27FC236}">
                <a16:creationId xmlns:a16="http://schemas.microsoft.com/office/drawing/2014/main" id="{D2EE36E8-0851-AFE2-9D54-A882EC809AC6}"/>
              </a:ext>
            </a:extLst>
          </p:cNvPr>
          <p:cNvSpPr/>
          <p:nvPr/>
        </p:nvSpPr>
        <p:spPr>
          <a:xfrm>
            <a:off x="1403681" y="5694945"/>
            <a:ext cx="1852863" cy="577517"/>
          </a:xfrm>
          <a:prstGeom prst="flowChartProcess">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rocess 17">
            <a:extLst>
              <a:ext uri="{FF2B5EF4-FFF2-40B4-BE49-F238E27FC236}">
                <a16:creationId xmlns:a16="http://schemas.microsoft.com/office/drawing/2014/main" id="{D6E311D7-59A8-AE5B-BD15-9802AB8EAB2F}"/>
              </a:ext>
            </a:extLst>
          </p:cNvPr>
          <p:cNvSpPr/>
          <p:nvPr/>
        </p:nvSpPr>
        <p:spPr>
          <a:xfrm>
            <a:off x="5013154" y="5694945"/>
            <a:ext cx="1852863" cy="577517"/>
          </a:xfrm>
          <a:prstGeom prst="flowChartProcess">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4CD113E2-A3EB-B1E5-3F70-1D872EB0BCA6}"/>
              </a:ext>
            </a:extLst>
          </p:cNvPr>
          <p:cNvSpPr/>
          <p:nvPr/>
        </p:nvSpPr>
        <p:spPr>
          <a:xfrm>
            <a:off x="7908757" y="5582650"/>
            <a:ext cx="1684421" cy="802105"/>
          </a:xfrm>
          <a:prstGeom prst="ellipse">
            <a:avLst/>
          </a:prstGeom>
          <a:solidFill>
            <a:srgbClr val="D9D9D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Arrow Connector 19">
            <a:extLst>
              <a:ext uri="{FF2B5EF4-FFF2-40B4-BE49-F238E27FC236}">
                <a16:creationId xmlns:a16="http://schemas.microsoft.com/office/drawing/2014/main" id="{0C5A6288-F543-61A5-9FE9-3B50FE2339D7}"/>
              </a:ext>
            </a:extLst>
          </p:cNvPr>
          <p:cNvCxnSpPr>
            <a:cxnSpLocks/>
            <a:endCxn id="8" idx="0"/>
          </p:cNvCxnSpPr>
          <p:nvPr/>
        </p:nvCxnSpPr>
        <p:spPr>
          <a:xfrm>
            <a:off x="2317800" y="2297131"/>
            <a:ext cx="12314" cy="47815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AF85C5F0-66F1-1C99-B32C-15054A6ACD45}"/>
              </a:ext>
            </a:extLst>
          </p:cNvPr>
          <p:cNvCxnSpPr>
            <a:cxnSpLocks/>
            <a:endCxn id="9" idx="0"/>
          </p:cNvCxnSpPr>
          <p:nvPr/>
        </p:nvCxnSpPr>
        <p:spPr>
          <a:xfrm>
            <a:off x="2330113" y="3890209"/>
            <a:ext cx="1" cy="500208"/>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23D18ADF-DE04-7B6B-5214-1ADB0DDD0D01}"/>
              </a:ext>
            </a:extLst>
          </p:cNvPr>
          <p:cNvCxnSpPr>
            <a:cxnSpLocks/>
            <a:stCxn id="9" idx="2"/>
            <a:endCxn id="17" idx="0"/>
          </p:cNvCxnSpPr>
          <p:nvPr/>
        </p:nvCxnSpPr>
        <p:spPr>
          <a:xfrm flipH="1">
            <a:off x="2330113" y="4967934"/>
            <a:ext cx="1" cy="72701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19F401B2-2966-7C4C-7BB8-9A1AECEE182F}"/>
              </a:ext>
            </a:extLst>
          </p:cNvPr>
          <p:cNvCxnSpPr>
            <a:cxnSpLocks/>
          </p:cNvCxnSpPr>
          <p:nvPr/>
        </p:nvCxnSpPr>
        <p:spPr>
          <a:xfrm>
            <a:off x="3256544" y="3333010"/>
            <a:ext cx="1756609" cy="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AEB4E767-7D20-13EF-FC79-1955EEBAC44D}"/>
              </a:ext>
            </a:extLst>
          </p:cNvPr>
          <p:cNvCxnSpPr>
            <a:cxnSpLocks/>
            <a:endCxn id="16" idx="0"/>
          </p:cNvCxnSpPr>
          <p:nvPr/>
        </p:nvCxnSpPr>
        <p:spPr>
          <a:xfrm>
            <a:off x="5939584" y="3621505"/>
            <a:ext cx="1" cy="76891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FD3112CF-33D1-EC20-E6FA-7596D87857A1}"/>
              </a:ext>
            </a:extLst>
          </p:cNvPr>
          <p:cNvCxnSpPr>
            <a:cxnSpLocks/>
          </p:cNvCxnSpPr>
          <p:nvPr/>
        </p:nvCxnSpPr>
        <p:spPr>
          <a:xfrm rot="10800000">
            <a:off x="3256544" y="4678909"/>
            <a:ext cx="1756609" cy="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ECE0AC1A-4BBA-4893-D4DD-15E62CF981DE}"/>
              </a:ext>
            </a:extLst>
          </p:cNvPr>
          <p:cNvCxnSpPr>
            <a:cxnSpLocks/>
          </p:cNvCxnSpPr>
          <p:nvPr/>
        </p:nvCxnSpPr>
        <p:spPr>
          <a:xfrm>
            <a:off x="3256543" y="5983702"/>
            <a:ext cx="1756609" cy="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7A601374-9E76-4B2A-0B10-525866BE2695}"/>
              </a:ext>
            </a:extLst>
          </p:cNvPr>
          <p:cNvCxnSpPr>
            <a:cxnSpLocks/>
            <a:stCxn id="18" idx="3"/>
            <a:endCxn id="19" idx="2"/>
          </p:cNvCxnSpPr>
          <p:nvPr/>
        </p:nvCxnSpPr>
        <p:spPr>
          <a:xfrm flipV="1">
            <a:off x="6866017" y="5983703"/>
            <a:ext cx="1042740" cy="1"/>
          </a:xfrm>
          <a:prstGeom prst="straightConnector1">
            <a:avLst/>
          </a:prstGeom>
          <a:ln w="38100" cap="flat" cmpd="sng" algn="ctr">
            <a:solidFill>
              <a:srgbClr val="D9D9D9"/>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71421736-B35C-8806-1F07-A63E7DB29AEB}"/>
              </a:ext>
            </a:extLst>
          </p:cNvPr>
          <p:cNvSpPr txBox="1"/>
          <p:nvPr/>
        </p:nvSpPr>
        <p:spPr>
          <a:xfrm>
            <a:off x="1765759" y="1759514"/>
            <a:ext cx="1322344" cy="369332"/>
          </a:xfrm>
          <a:prstGeom prst="rect">
            <a:avLst/>
          </a:prstGeom>
          <a:noFill/>
        </p:spPr>
        <p:txBody>
          <a:bodyPr wrap="square" rtlCol="0">
            <a:spAutoFit/>
          </a:bodyPr>
          <a:lstStyle/>
          <a:p>
            <a:r>
              <a:rPr lang="en-US" dirty="0">
                <a:latin typeface="Arial Black" panose="020B0A04020102020204" pitchFamily="34" charset="0"/>
              </a:rPr>
              <a:t>START</a:t>
            </a:r>
            <a:endParaRPr lang="en-IN" dirty="0">
              <a:latin typeface="Arial Black" panose="020B0A04020102020204" pitchFamily="34" charset="0"/>
            </a:endParaRPr>
          </a:p>
        </p:txBody>
      </p:sp>
      <p:sp>
        <p:nvSpPr>
          <p:cNvPr id="46" name="TextBox 45">
            <a:extLst>
              <a:ext uri="{FF2B5EF4-FFF2-40B4-BE49-F238E27FC236}">
                <a16:creationId xmlns:a16="http://schemas.microsoft.com/office/drawing/2014/main" id="{10344BED-BB81-1AF2-B0F6-0F9A15236021}"/>
              </a:ext>
            </a:extLst>
          </p:cNvPr>
          <p:cNvSpPr txBox="1"/>
          <p:nvPr/>
        </p:nvSpPr>
        <p:spPr>
          <a:xfrm>
            <a:off x="1765759" y="3042205"/>
            <a:ext cx="1432013" cy="646331"/>
          </a:xfrm>
          <a:prstGeom prst="rect">
            <a:avLst/>
          </a:prstGeom>
          <a:noFill/>
        </p:spPr>
        <p:txBody>
          <a:bodyPr wrap="square" rtlCol="0">
            <a:spAutoFit/>
          </a:bodyPr>
          <a:lstStyle/>
          <a:p>
            <a:r>
              <a:rPr lang="en-US" dirty="0">
                <a:latin typeface="Arial Black" panose="020B0A04020102020204" pitchFamily="34" charset="0"/>
              </a:rPr>
              <a:t>Asking</a:t>
            </a:r>
          </a:p>
          <a:p>
            <a:r>
              <a:rPr lang="en-US" dirty="0">
                <a:latin typeface="Arial Black" panose="020B0A04020102020204" pitchFamily="34" charset="0"/>
              </a:rPr>
              <a:t>     = ?</a:t>
            </a:r>
            <a:endParaRPr lang="en-IN" dirty="0">
              <a:latin typeface="Arial Black" panose="020B0A04020102020204" pitchFamily="34" charset="0"/>
            </a:endParaRPr>
          </a:p>
        </p:txBody>
      </p:sp>
      <p:sp>
        <p:nvSpPr>
          <p:cNvPr id="47" name="TextBox 46">
            <a:extLst>
              <a:ext uri="{FF2B5EF4-FFF2-40B4-BE49-F238E27FC236}">
                <a16:creationId xmlns:a16="http://schemas.microsoft.com/office/drawing/2014/main" id="{CE143680-21F7-6EA3-9980-17E79EC86640}"/>
              </a:ext>
            </a:extLst>
          </p:cNvPr>
          <p:cNvSpPr txBox="1"/>
          <p:nvPr/>
        </p:nvSpPr>
        <p:spPr>
          <a:xfrm>
            <a:off x="5013152" y="3129280"/>
            <a:ext cx="1852863" cy="369332"/>
          </a:xfrm>
          <a:prstGeom prst="rect">
            <a:avLst/>
          </a:prstGeom>
          <a:noFill/>
        </p:spPr>
        <p:txBody>
          <a:bodyPr wrap="square" rtlCol="0">
            <a:spAutoFit/>
          </a:bodyPr>
          <a:lstStyle/>
          <a:p>
            <a:r>
              <a:rPr lang="en-US" dirty="0">
                <a:latin typeface="Arial Black" panose="020B0A04020102020204" pitchFamily="34" charset="0"/>
              </a:rPr>
              <a:t>Sign Up Page</a:t>
            </a:r>
            <a:endParaRPr lang="en-IN" dirty="0">
              <a:latin typeface="Arial Black" panose="020B0A04020102020204" pitchFamily="34" charset="0"/>
            </a:endParaRPr>
          </a:p>
        </p:txBody>
      </p:sp>
      <p:sp>
        <p:nvSpPr>
          <p:cNvPr id="48" name="TextBox 47">
            <a:extLst>
              <a:ext uri="{FF2B5EF4-FFF2-40B4-BE49-F238E27FC236}">
                <a16:creationId xmlns:a16="http://schemas.microsoft.com/office/drawing/2014/main" id="{C87F0D2E-AC43-DAC9-7857-1CEB13516E52}"/>
              </a:ext>
            </a:extLst>
          </p:cNvPr>
          <p:cNvSpPr txBox="1"/>
          <p:nvPr/>
        </p:nvSpPr>
        <p:spPr>
          <a:xfrm>
            <a:off x="5119566" y="4482016"/>
            <a:ext cx="1756607" cy="369332"/>
          </a:xfrm>
          <a:prstGeom prst="rect">
            <a:avLst/>
          </a:prstGeom>
          <a:noFill/>
        </p:spPr>
        <p:txBody>
          <a:bodyPr wrap="square" rtlCol="0">
            <a:spAutoFit/>
          </a:bodyPr>
          <a:lstStyle/>
          <a:p>
            <a:r>
              <a:rPr lang="en-US" dirty="0">
                <a:latin typeface="Arial Black" panose="020B0A04020102020204" pitchFamily="34" charset="0"/>
              </a:rPr>
              <a:t>Registered</a:t>
            </a:r>
            <a:endParaRPr lang="en-IN" dirty="0">
              <a:latin typeface="Arial Black" panose="020B0A04020102020204" pitchFamily="34" charset="0"/>
            </a:endParaRPr>
          </a:p>
        </p:txBody>
      </p:sp>
      <p:sp>
        <p:nvSpPr>
          <p:cNvPr id="50" name="TextBox 49">
            <a:extLst>
              <a:ext uri="{FF2B5EF4-FFF2-40B4-BE49-F238E27FC236}">
                <a16:creationId xmlns:a16="http://schemas.microsoft.com/office/drawing/2014/main" id="{70A97C96-919E-86B3-3C71-818C293F5480}"/>
              </a:ext>
            </a:extLst>
          </p:cNvPr>
          <p:cNvSpPr txBox="1"/>
          <p:nvPr/>
        </p:nvSpPr>
        <p:spPr>
          <a:xfrm>
            <a:off x="1513840" y="4497204"/>
            <a:ext cx="1683930" cy="369332"/>
          </a:xfrm>
          <a:prstGeom prst="rect">
            <a:avLst/>
          </a:prstGeom>
          <a:noFill/>
        </p:spPr>
        <p:txBody>
          <a:bodyPr wrap="square" rtlCol="0">
            <a:spAutoFit/>
          </a:bodyPr>
          <a:lstStyle/>
          <a:p>
            <a:r>
              <a:rPr lang="en-US" dirty="0">
                <a:latin typeface="Arial Black" panose="020B0A04020102020204" pitchFamily="34" charset="0"/>
              </a:rPr>
              <a:t>Login Page</a:t>
            </a:r>
            <a:endParaRPr lang="en-IN" dirty="0">
              <a:latin typeface="Arial Black" panose="020B0A04020102020204" pitchFamily="34" charset="0"/>
            </a:endParaRPr>
          </a:p>
        </p:txBody>
      </p:sp>
      <p:sp>
        <p:nvSpPr>
          <p:cNvPr id="51" name="TextBox 50">
            <a:extLst>
              <a:ext uri="{FF2B5EF4-FFF2-40B4-BE49-F238E27FC236}">
                <a16:creationId xmlns:a16="http://schemas.microsoft.com/office/drawing/2014/main" id="{D0375DBF-1EDA-0C6F-A4FE-FA2A4BD79598}"/>
              </a:ext>
            </a:extLst>
          </p:cNvPr>
          <p:cNvSpPr txBox="1"/>
          <p:nvPr/>
        </p:nvSpPr>
        <p:spPr>
          <a:xfrm>
            <a:off x="1584967" y="5803764"/>
            <a:ext cx="1683928" cy="369332"/>
          </a:xfrm>
          <a:prstGeom prst="rect">
            <a:avLst/>
          </a:prstGeom>
          <a:noFill/>
        </p:spPr>
        <p:txBody>
          <a:bodyPr wrap="square" rtlCol="0">
            <a:spAutoFit/>
          </a:bodyPr>
          <a:lstStyle/>
          <a:p>
            <a:r>
              <a:rPr lang="en-US" dirty="0">
                <a:latin typeface="Arial Black" panose="020B0A04020102020204" pitchFamily="34" charset="0"/>
              </a:rPr>
              <a:t>Main Page</a:t>
            </a:r>
            <a:endParaRPr lang="en-IN" dirty="0">
              <a:latin typeface="Arial Black" panose="020B0A04020102020204" pitchFamily="34" charset="0"/>
            </a:endParaRPr>
          </a:p>
        </p:txBody>
      </p:sp>
      <p:sp>
        <p:nvSpPr>
          <p:cNvPr id="52" name="TextBox 51">
            <a:extLst>
              <a:ext uri="{FF2B5EF4-FFF2-40B4-BE49-F238E27FC236}">
                <a16:creationId xmlns:a16="http://schemas.microsoft.com/office/drawing/2014/main" id="{40BF4A27-267E-4DCA-E502-A251A581DD95}"/>
              </a:ext>
            </a:extLst>
          </p:cNvPr>
          <p:cNvSpPr txBox="1"/>
          <p:nvPr/>
        </p:nvSpPr>
        <p:spPr>
          <a:xfrm>
            <a:off x="5119566" y="5803764"/>
            <a:ext cx="1756607" cy="369332"/>
          </a:xfrm>
          <a:prstGeom prst="rect">
            <a:avLst/>
          </a:prstGeom>
          <a:noFill/>
        </p:spPr>
        <p:txBody>
          <a:bodyPr wrap="square" rtlCol="0">
            <a:spAutoFit/>
          </a:bodyPr>
          <a:lstStyle/>
          <a:p>
            <a:r>
              <a:rPr lang="en-US" dirty="0">
                <a:latin typeface="Arial Black" panose="020B0A04020102020204" pitchFamily="34" charset="0"/>
              </a:rPr>
              <a:t>Result Page</a:t>
            </a:r>
            <a:endParaRPr lang="en-IN" dirty="0">
              <a:latin typeface="Arial Black" panose="020B0A04020102020204" pitchFamily="34" charset="0"/>
            </a:endParaRPr>
          </a:p>
        </p:txBody>
      </p:sp>
      <p:sp>
        <p:nvSpPr>
          <p:cNvPr id="54" name="TextBox 53">
            <a:extLst>
              <a:ext uri="{FF2B5EF4-FFF2-40B4-BE49-F238E27FC236}">
                <a16:creationId xmlns:a16="http://schemas.microsoft.com/office/drawing/2014/main" id="{1DC92624-4D36-27B6-FA35-CAF276E3A8C5}"/>
              </a:ext>
            </a:extLst>
          </p:cNvPr>
          <p:cNvSpPr txBox="1"/>
          <p:nvPr/>
        </p:nvSpPr>
        <p:spPr>
          <a:xfrm>
            <a:off x="8387621" y="5803764"/>
            <a:ext cx="1107440" cy="369332"/>
          </a:xfrm>
          <a:prstGeom prst="rect">
            <a:avLst/>
          </a:prstGeom>
          <a:noFill/>
        </p:spPr>
        <p:txBody>
          <a:bodyPr wrap="square" rtlCol="0">
            <a:spAutoFit/>
          </a:bodyPr>
          <a:lstStyle/>
          <a:p>
            <a:r>
              <a:rPr lang="en-US" dirty="0">
                <a:latin typeface="Arial Black" panose="020B0A04020102020204" pitchFamily="34" charset="0"/>
              </a:rPr>
              <a:t>END</a:t>
            </a:r>
            <a:endParaRPr lang="en-IN" dirty="0">
              <a:latin typeface="Arial Black" panose="020B0A04020102020204" pitchFamily="34" charset="0"/>
            </a:endParaRPr>
          </a:p>
        </p:txBody>
      </p:sp>
      <p:sp>
        <p:nvSpPr>
          <p:cNvPr id="55" name="TextBox 54">
            <a:extLst>
              <a:ext uri="{FF2B5EF4-FFF2-40B4-BE49-F238E27FC236}">
                <a16:creationId xmlns:a16="http://schemas.microsoft.com/office/drawing/2014/main" id="{11EE0B9A-4CCC-FF19-CF34-5BDF790AC86C}"/>
              </a:ext>
            </a:extLst>
          </p:cNvPr>
          <p:cNvSpPr txBox="1"/>
          <p:nvPr/>
        </p:nvSpPr>
        <p:spPr>
          <a:xfrm>
            <a:off x="3913735" y="3000323"/>
            <a:ext cx="822960" cy="369330"/>
          </a:xfrm>
          <a:prstGeom prst="rect">
            <a:avLst/>
          </a:prstGeom>
          <a:noFill/>
        </p:spPr>
        <p:txBody>
          <a:bodyPr wrap="square" rtlCol="0">
            <a:spAutoFit/>
          </a:bodyPr>
          <a:lstStyle/>
          <a:p>
            <a:r>
              <a:rPr lang="en-US" b="1" dirty="0"/>
              <a:t>No</a:t>
            </a:r>
            <a:endParaRPr lang="en-IN" b="1" dirty="0"/>
          </a:p>
        </p:txBody>
      </p:sp>
      <p:sp>
        <p:nvSpPr>
          <p:cNvPr id="56" name="TextBox 55">
            <a:extLst>
              <a:ext uri="{FF2B5EF4-FFF2-40B4-BE49-F238E27FC236}">
                <a16:creationId xmlns:a16="http://schemas.microsoft.com/office/drawing/2014/main" id="{951F08DD-4C8C-5035-4487-DDC4473DC1EC}"/>
              </a:ext>
            </a:extLst>
          </p:cNvPr>
          <p:cNvSpPr txBox="1"/>
          <p:nvPr/>
        </p:nvSpPr>
        <p:spPr>
          <a:xfrm>
            <a:off x="2288214" y="3886102"/>
            <a:ext cx="891353" cy="369332"/>
          </a:xfrm>
          <a:prstGeom prst="rect">
            <a:avLst/>
          </a:prstGeom>
          <a:noFill/>
        </p:spPr>
        <p:txBody>
          <a:bodyPr wrap="square" rtlCol="0">
            <a:spAutoFit/>
          </a:bodyPr>
          <a:lstStyle/>
          <a:p>
            <a:r>
              <a:rPr lang="en-US" b="1" dirty="0"/>
              <a:t>Yes</a:t>
            </a:r>
            <a:endParaRPr lang="en-IN" b="1" dirty="0"/>
          </a:p>
        </p:txBody>
      </p:sp>
      <p:sp>
        <p:nvSpPr>
          <p:cNvPr id="57" name="TextBox 56">
            <a:extLst>
              <a:ext uri="{FF2B5EF4-FFF2-40B4-BE49-F238E27FC236}">
                <a16:creationId xmlns:a16="http://schemas.microsoft.com/office/drawing/2014/main" id="{40816363-0205-8C8A-8DC5-DA90842C44F1}"/>
              </a:ext>
            </a:extLst>
          </p:cNvPr>
          <p:cNvSpPr txBox="1"/>
          <p:nvPr/>
        </p:nvSpPr>
        <p:spPr>
          <a:xfrm>
            <a:off x="5939583" y="3804699"/>
            <a:ext cx="1520528" cy="369332"/>
          </a:xfrm>
          <a:prstGeom prst="rect">
            <a:avLst/>
          </a:prstGeom>
          <a:noFill/>
        </p:spPr>
        <p:txBody>
          <a:bodyPr wrap="square" rtlCol="0">
            <a:spAutoFit/>
          </a:bodyPr>
          <a:lstStyle/>
          <a:p>
            <a:r>
              <a:rPr lang="en-US" b="1" dirty="0"/>
              <a:t>Confirm</a:t>
            </a:r>
            <a:endParaRPr lang="en-IN" b="1" dirty="0"/>
          </a:p>
        </p:txBody>
      </p:sp>
      <p:sp>
        <p:nvSpPr>
          <p:cNvPr id="58" name="TextBox 57">
            <a:extLst>
              <a:ext uri="{FF2B5EF4-FFF2-40B4-BE49-F238E27FC236}">
                <a16:creationId xmlns:a16="http://schemas.microsoft.com/office/drawing/2014/main" id="{F25AE03B-0BF5-656F-8F5A-CB7BB0E02AC7}"/>
              </a:ext>
            </a:extLst>
          </p:cNvPr>
          <p:cNvSpPr txBox="1"/>
          <p:nvPr/>
        </p:nvSpPr>
        <p:spPr>
          <a:xfrm>
            <a:off x="3941520" y="4348780"/>
            <a:ext cx="576984" cy="369332"/>
          </a:xfrm>
          <a:prstGeom prst="rect">
            <a:avLst/>
          </a:prstGeom>
          <a:noFill/>
        </p:spPr>
        <p:txBody>
          <a:bodyPr wrap="square" rtlCol="0">
            <a:spAutoFit/>
          </a:bodyPr>
          <a:lstStyle/>
          <a:p>
            <a:r>
              <a:rPr lang="en-US" b="1" dirty="0"/>
              <a:t>Ok</a:t>
            </a:r>
            <a:endParaRPr lang="en-IN" b="1" dirty="0"/>
          </a:p>
        </p:txBody>
      </p:sp>
      <p:sp>
        <p:nvSpPr>
          <p:cNvPr id="59" name="TextBox 58">
            <a:extLst>
              <a:ext uri="{FF2B5EF4-FFF2-40B4-BE49-F238E27FC236}">
                <a16:creationId xmlns:a16="http://schemas.microsoft.com/office/drawing/2014/main" id="{A10CFADF-4297-CEDB-3FDD-A7EF84BC2D71}"/>
              </a:ext>
            </a:extLst>
          </p:cNvPr>
          <p:cNvSpPr txBox="1"/>
          <p:nvPr/>
        </p:nvSpPr>
        <p:spPr>
          <a:xfrm>
            <a:off x="1109639" y="6345506"/>
            <a:ext cx="3511347" cy="307777"/>
          </a:xfrm>
          <a:prstGeom prst="rect">
            <a:avLst/>
          </a:prstGeom>
          <a:noFill/>
        </p:spPr>
        <p:txBody>
          <a:bodyPr wrap="square" rtlCol="0">
            <a:spAutoFit/>
          </a:bodyPr>
          <a:lstStyle/>
          <a:p>
            <a:r>
              <a:rPr lang="en-US" sz="1400" dirty="0"/>
              <a:t>(Where you can search anything)</a:t>
            </a:r>
            <a:endParaRPr lang="en-IN" sz="1400" dirty="0"/>
          </a:p>
        </p:txBody>
      </p:sp>
      <p:sp>
        <p:nvSpPr>
          <p:cNvPr id="60" name="TextBox 59">
            <a:extLst>
              <a:ext uri="{FF2B5EF4-FFF2-40B4-BE49-F238E27FC236}">
                <a16:creationId xmlns:a16="http://schemas.microsoft.com/office/drawing/2014/main" id="{25F8D17C-4A97-C2CB-BE1A-70E0195002C2}"/>
              </a:ext>
            </a:extLst>
          </p:cNvPr>
          <p:cNvSpPr txBox="1"/>
          <p:nvPr/>
        </p:nvSpPr>
        <p:spPr>
          <a:xfrm>
            <a:off x="4431220" y="6291601"/>
            <a:ext cx="4157609" cy="307777"/>
          </a:xfrm>
          <a:prstGeom prst="rect">
            <a:avLst/>
          </a:prstGeom>
          <a:noFill/>
        </p:spPr>
        <p:txBody>
          <a:bodyPr wrap="square" rtlCol="0">
            <a:spAutoFit/>
          </a:bodyPr>
          <a:lstStyle/>
          <a:p>
            <a:r>
              <a:rPr lang="en-US" sz="1400" dirty="0"/>
              <a:t>(Where your data searched result shows)</a:t>
            </a:r>
            <a:endParaRPr lang="en-IN" sz="1400" dirty="0"/>
          </a:p>
        </p:txBody>
      </p:sp>
    </p:spTree>
    <p:extLst>
      <p:ext uri="{BB962C8B-B14F-4D97-AF65-F5344CB8AC3E}">
        <p14:creationId xmlns:p14="http://schemas.microsoft.com/office/powerpoint/2010/main" val="301119499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par>
                          <p:cTn id="56" fill="hold">
                            <p:stCondLst>
                              <p:cond delay="6500"/>
                            </p:stCondLst>
                            <p:childTnLst>
                              <p:par>
                                <p:cTn id="57" presetID="22" presetClass="entr" presetSubtype="8" fill="hold"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left)">
                                      <p:cBhvr>
                                        <p:cTn id="71" dur="500"/>
                                        <p:tgtEl>
                                          <p:spTgt spid="39"/>
                                        </p:tgtEl>
                                      </p:cBhvr>
                                    </p:animEffect>
                                  </p:childTnLst>
                                </p:cTn>
                              </p:par>
                            </p:childTnLst>
                          </p:cTn>
                        </p:par>
                        <p:par>
                          <p:cTn id="72" fill="hold">
                            <p:stCondLst>
                              <p:cond delay="8500"/>
                            </p:stCondLst>
                            <p:childTnLst>
                              <p:par>
                                <p:cTn id="73" presetID="22" presetClass="entr" presetSubtype="8" fill="hold"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wipe(left)">
                                      <p:cBhvr>
                                        <p:cTn id="75" dur="500"/>
                                        <p:tgtEl>
                                          <p:spTgt spid="40"/>
                                        </p:tgtEl>
                                      </p:cBhvr>
                                    </p:animEffect>
                                  </p:childTnLst>
                                </p:cTn>
                              </p:par>
                            </p:childTnLst>
                          </p:cTn>
                        </p:par>
                        <p:par>
                          <p:cTn id="76" fill="hold">
                            <p:stCondLst>
                              <p:cond delay="9000"/>
                            </p:stCondLst>
                            <p:childTnLst>
                              <p:par>
                                <p:cTn id="77" presetID="22" presetClass="entr" presetSubtype="8"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left)">
                                      <p:cBhvr>
                                        <p:cTn id="79" dur="500"/>
                                        <p:tgtEl>
                                          <p:spTgt spid="45"/>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wipe(left)">
                                      <p:cBhvr>
                                        <p:cTn id="83" dur="500"/>
                                        <p:tgtEl>
                                          <p:spTgt spid="46"/>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childTnLst>
                          </p:cTn>
                        </p:par>
                        <p:par>
                          <p:cTn id="88" fill="hold">
                            <p:stCondLst>
                              <p:cond delay="10500"/>
                            </p:stCondLst>
                            <p:childTnLst>
                              <p:par>
                                <p:cTn id="89" presetID="22" presetClass="entr" presetSubtype="8"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left)">
                                      <p:cBhvr>
                                        <p:cTn id="91" dur="500"/>
                                        <p:tgtEl>
                                          <p:spTgt spid="48"/>
                                        </p:tgtEl>
                                      </p:cBhvr>
                                    </p:animEffect>
                                  </p:childTnLst>
                                </p:cTn>
                              </p:par>
                            </p:childTnLst>
                          </p:cTn>
                        </p:par>
                        <p:par>
                          <p:cTn id="92" fill="hold">
                            <p:stCondLst>
                              <p:cond delay="11000"/>
                            </p:stCondLst>
                            <p:childTnLst>
                              <p:par>
                                <p:cTn id="93" presetID="22" presetClass="entr" presetSubtype="8"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wipe(left)">
                                      <p:cBhvr>
                                        <p:cTn id="95" dur="500"/>
                                        <p:tgtEl>
                                          <p:spTgt spid="50"/>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wipe(left)">
                                      <p:cBhvr>
                                        <p:cTn id="99" dur="500"/>
                                        <p:tgtEl>
                                          <p:spTgt spid="51"/>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left)">
                                      <p:cBhvr>
                                        <p:cTn id="103" dur="500"/>
                                        <p:tgtEl>
                                          <p:spTgt spid="52"/>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wipe(left)">
                                      <p:cBhvr>
                                        <p:cTn id="107" dur="500"/>
                                        <p:tgtEl>
                                          <p:spTgt spid="54"/>
                                        </p:tgtEl>
                                      </p:cBhvr>
                                    </p:animEffect>
                                  </p:childTnLst>
                                </p:cTn>
                              </p:par>
                            </p:childTnLst>
                          </p:cTn>
                        </p:par>
                        <p:par>
                          <p:cTn id="108" fill="hold">
                            <p:stCondLst>
                              <p:cond delay="13000"/>
                            </p:stCondLst>
                            <p:childTnLst>
                              <p:par>
                                <p:cTn id="109" presetID="22" presetClass="entr" presetSubtype="8" fill="hold" grpId="0" nodeType="after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wipe(left)">
                                      <p:cBhvr>
                                        <p:cTn id="111" dur="500"/>
                                        <p:tgtEl>
                                          <p:spTgt spid="55"/>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wipe(left)">
                                      <p:cBhvr>
                                        <p:cTn id="115" dur="500"/>
                                        <p:tgtEl>
                                          <p:spTgt spid="56"/>
                                        </p:tgtEl>
                                      </p:cBhvr>
                                    </p:animEffect>
                                  </p:childTnLst>
                                </p:cTn>
                              </p:par>
                            </p:childTnLst>
                          </p:cTn>
                        </p:par>
                        <p:par>
                          <p:cTn id="116" fill="hold">
                            <p:stCondLst>
                              <p:cond delay="14000"/>
                            </p:stCondLst>
                            <p:childTnLst>
                              <p:par>
                                <p:cTn id="117" presetID="22" presetClass="entr" presetSubtype="8" fill="hold" grpId="0" nodeType="after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wipe(left)">
                                      <p:cBhvr>
                                        <p:cTn id="119" dur="500"/>
                                        <p:tgtEl>
                                          <p:spTgt spid="57"/>
                                        </p:tgtEl>
                                      </p:cBhvr>
                                    </p:animEffect>
                                  </p:childTnLst>
                                </p:cTn>
                              </p:par>
                            </p:childTnLst>
                          </p:cTn>
                        </p:par>
                        <p:par>
                          <p:cTn id="120" fill="hold">
                            <p:stCondLst>
                              <p:cond delay="14500"/>
                            </p:stCondLst>
                            <p:childTnLst>
                              <p:par>
                                <p:cTn id="121" presetID="22" presetClass="entr" presetSubtype="8" fill="hold" grpId="0" nodeType="after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left)">
                                      <p:cBhvr>
                                        <p:cTn id="123" dur="500"/>
                                        <p:tgtEl>
                                          <p:spTgt spid="58"/>
                                        </p:tgtEl>
                                      </p:cBhvr>
                                    </p:animEffect>
                                  </p:childTnLst>
                                </p:cTn>
                              </p:par>
                            </p:childTnLst>
                          </p:cTn>
                        </p:par>
                        <p:par>
                          <p:cTn id="124" fill="hold">
                            <p:stCondLst>
                              <p:cond delay="15000"/>
                            </p:stCondLst>
                            <p:childTnLst>
                              <p:par>
                                <p:cTn id="125" presetID="22" presetClass="entr" presetSubtype="8" fill="hold" grpId="0" nodeType="after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left)">
                                      <p:cBhvr>
                                        <p:cTn id="127" dur="500"/>
                                        <p:tgtEl>
                                          <p:spTgt spid="59"/>
                                        </p:tgtEl>
                                      </p:cBhvr>
                                    </p:animEffect>
                                  </p:childTnLst>
                                </p:cTn>
                              </p:par>
                            </p:childTnLst>
                          </p:cTn>
                        </p:par>
                        <p:par>
                          <p:cTn id="128" fill="hold">
                            <p:stCondLst>
                              <p:cond delay="15500"/>
                            </p:stCondLst>
                            <p:childTnLst>
                              <p:par>
                                <p:cTn id="129" presetID="22" presetClass="entr" presetSubtype="8" fill="hold" grpId="0" nodeType="afterEffect">
                                  <p:stCondLst>
                                    <p:cond delay="0"/>
                                  </p:stCondLst>
                                  <p:childTnLst>
                                    <p:set>
                                      <p:cBhvr>
                                        <p:cTn id="130" dur="1" fill="hold">
                                          <p:stCondLst>
                                            <p:cond delay="0"/>
                                          </p:stCondLst>
                                        </p:cTn>
                                        <p:tgtEl>
                                          <p:spTgt spid="60"/>
                                        </p:tgtEl>
                                        <p:attrNameLst>
                                          <p:attrName>style.visibility</p:attrName>
                                        </p:attrNameLst>
                                      </p:cBhvr>
                                      <p:to>
                                        <p:strVal val="visible"/>
                                      </p:to>
                                    </p:set>
                                    <p:animEffect transition="in" filter="wipe(left)">
                                      <p:cBhvr>
                                        <p:cTn id="13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8" grpId="0" animBg="1"/>
      <p:bldP spid="9" grpId="0" animBg="1"/>
      <p:bldP spid="15" grpId="0" animBg="1"/>
      <p:bldP spid="16" grpId="0" animBg="1"/>
      <p:bldP spid="17" grpId="0" animBg="1"/>
      <p:bldP spid="18" grpId="0" animBg="1"/>
      <p:bldP spid="19" grpId="0" animBg="1"/>
      <p:bldP spid="45" grpId="0"/>
      <p:bldP spid="46" grpId="0"/>
      <p:bldP spid="47" grpId="0"/>
      <p:bldP spid="48" grpId="0"/>
      <p:bldP spid="50" grpId="0"/>
      <p:bldP spid="51" grpId="0"/>
      <p:bldP spid="52" grpId="0"/>
      <p:bldP spid="54" grpId="0"/>
      <p:bldP spid="55" grpId="0"/>
      <p:bldP spid="56" grpId="0"/>
      <p:bldP spid="57"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AEEB47E-14FE-E7F0-E81E-C9E2D0932DBD}"/>
              </a:ext>
            </a:extLst>
          </p:cNvPr>
          <p:cNvSpPr/>
          <p:nvPr/>
        </p:nvSpPr>
        <p:spPr>
          <a:xfrm>
            <a:off x="250371" y="157437"/>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3041AEE-4D01-A057-20B8-F1CFA94A2A84}"/>
              </a:ext>
            </a:extLst>
          </p:cNvPr>
          <p:cNvSpPr txBox="1"/>
          <p:nvPr/>
        </p:nvSpPr>
        <p:spPr>
          <a:xfrm>
            <a:off x="599439" y="301381"/>
            <a:ext cx="8534400" cy="830997"/>
          </a:xfrm>
          <a:prstGeom prst="rect">
            <a:avLst/>
          </a:prstGeom>
          <a:noFill/>
        </p:spPr>
        <p:txBody>
          <a:bodyPr wrap="square" rtlCol="0">
            <a:spAutoFit/>
          </a:bodyPr>
          <a:lstStyle/>
          <a:p>
            <a:r>
              <a:rPr lang="en-US" sz="4800" dirty="0">
                <a:latin typeface="Verdana Pro Semibold" panose="020B0704030504040204" pitchFamily="34" charset="0"/>
              </a:rPr>
              <a:t>User Interaction</a:t>
            </a:r>
            <a:endParaRPr lang="en-IN" sz="4800" dirty="0">
              <a:latin typeface="Verdana Pro Semibold" panose="020B0704030504040204" pitchFamily="34" charset="0"/>
            </a:endParaRPr>
          </a:p>
        </p:txBody>
      </p:sp>
      <p:sp>
        <p:nvSpPr>
          <p:cNvPr id="18" name="TextBox 17">
            <a:extLst>
              <a:ext uri="{FF2B5EF4-FFF2-40B4-BE49-F238E27FC236}">
                <a16:creationId xmlns:a16="http://schemas.microsoft.com/office/drawing/2014/main" id="{C8F3A4F3-9470-2C18-8686-573E0573BE45}"/>
              </a:ext>
            </a:extLst>
          </p:cNvPr>
          <p:cNvSpPr txBox="1"/>
          <p:nvPr/>
        </p:nvSpPr>
        <p:spPr>
          <a:xfrm>
            <a:off x="1696396" y="5980555"/>
            <a:ext cx="2453833" cy="461665"/>
          </a:xfrm>
          <a:prstGeom prst="rect">
            <a:avLst/>
          </a:prstGeom>
          <a:noFill/>
        </p:spPr>
        <p:txBody>
          <a:bodyPr wrap="square" rtlCol="0">
            <a:spAutoFit/>
          </a:bodyPr>
          <a:lstStyle/>
          <a:p>
            <a:r>
              <a:rPr lang="en-US" sz="2400" dirty="0">
                <a:latin typeface="Verdana Pro Semibold" panose="020B0704030504040204" pitchFamily="34" charset="0"/>
              </a:rPr>
              <a:t>1. Sign Up</a:t>
            </a:r>
            <a:endParaRPr lang="en-IN" sz="2400" dirty="0">
              <a:latin typeface="Verdana Pro Semibold" panose="020B0704030504040204" pitchFamily="34" charset="0"/>
            </a:endParaRPr>
          </a:p>
        </p:txBody>
      </p:sp>
      <p:sp>
        <p:nvSpPr>
          <p:cNvPr id="20" name="TextBox 19">
            <a:extLst>
              <a:ext uri="{FF2B5EF4-FFF2-40B4-BE49-F238E27FC236}">
                <a16:creationId xmlns:a16="http://schemas.microsoft.com/office/drawing/2014/main" id="{68E130FF-5D13-388D-2653-946F4A29F34E}"/>
              </a:ext>
            </a:extLst>
          </p:cNvPr>
          <p:cNvSpPr txBox="1"/>
          <p:nvPr/>
        </p:nvSpPr>
        <p:spPr>
          <a:xfrm>
            <a:off x="7887752" y="5980555"/>
            <a:ext cx="6094070" cy="461665"/>
          </a:xfrm>
          <a:prstGeom prst="rect">
            <a:avLst/>
          </a:prstGeom>
          <a:noFill/>
        </p:spPr>
        <p:txBody>
          <a:bodyPr wrap="square">
            <a:spAutoFit/>
          </a:bodyPr>
          <a:lstStyle/>
          <a:p>
            <a:r>
              <a:rPr lang="en-US" sz="2400" dirty="0">
                <a:latin typeface="Verdana Pro Semibold" panose="020B0704030504040204" pitchFamily="34" charset="0"/>
              </a:rPr>
              <a:t>2. Login </a:t>
            </a:r>
            <a:endParaRPr lang="en-IN" sz="2400" dirty="0">
              <a:latin typeface="Verdana Pro Semibold" panose="020B0704030504040204" pitchFamily="34" charset="0"/>
            </a:endParaRPr>
          </a:p>
        </p:txBody>
      </p:sp>
      <p:pic>
        <p:nvPicPr>
          <p:cNvPr id="5" name="Picture 4">
            <a:extLst>
              <a:ext uri="{FF2B5EF4-FFF2-40B4-BE49-F238E27FC236}">
                <a16:creationId xmlns:a16="http://schemas.microsoft.com/office/drawing/2014/main" id="{28B66E26-7D6F-1E84-ED5F-AC4014BC2582}"/>
              </a:ext>
            </a:extLst>
          </p:cNvPr>
          <p:cNvPicPr>
            <a:picLocks noChangeAspect="1"/>
          </p:cNvPicPr>
          <p:nvPr/>
        </p:nvPicPr>
        <p:blipFill>
          <a:blip r:embed="rId2"/>
          <a:stretch>
            <a:fillRect/>
          </a:stretch>
        </p:blipFill>
        <p:spPr>
          <a:xfrm>
            <a:off x="250371" y="1945625"/>
            <a:ext cx="4842773" cy="3889306"/>
          </a:xfrm>
          <a:prstGeom prst="rect">
            <a:avLst/>
          </a:prstGeom>
        </p:spPr>
      </p:pic>
      <p:pic>
        <p:nvPicPr>
          <p:cNvPr id="8" name="Picture 7">
            <a:extLst>
              <a:ext uri="{FF2B5EF4-FFF2-40B4-BE49-F238E27FC236}">
                <a16:creationId xmlns:a16="http://schemas.microsoft.com/office/drawing/2014/main" id="{22C98909-B3CA-FC1D-FE01-6F0AE6F1C5A5}"/>
              </a:ext>
            </a:extLst>
          </p:cNvPr>
          <p:cNvPicPr>
            <a:picLocks noChangeAspect="1"/>
          </p:cNvPicPr>
          <p:nvPr/>
        </p:nvPicPr>
        <p:blipFill>
          <a:blip r:embed="rId3"/>
          <a:stretch>
            <a:fillRect/>
          </a:stretch>
        </p:blipFill>
        <p:spPr>
          <a:xfrm>
            <a:off x="6641651" y="1958525"/>
            <a:ext cx="4984377" cy="3863505"/>
          </a:xfrm>
          <a:prstGeom prst="rect">
            <a:avLst/>
          </a:prstGeom>
        </p:spPr>
      </p:pic>
    </p:spTree>
    <p:extLst>
      <p:ext uri="{BB962C8B-B14F-4D97-AF65-F5344CB8AC3E}">
        <p14:creationId xmlns:p14="http://schemas.microsoft.com/office/powerpoint/2010/main" val="500615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500"/>
                                        <p:tgtEl>
                                          <p:spTgt spid="3"/>
                                        </p:tgtEl>
                                      </p:cBhvr>
                                    </p:animEffect>
                                  </p:childTnLst>
                                </p:cTn>
                              </p:par>
                            </p:childTnLst>
                          </p:cTn>
                        </p:par>
                        <p:par>
                          <p:cTn id="14" fill="hold">
                            <p:stCondLst>
                              <p:cond delay="2250"/>
                            </p:stCondLst>
                            <p:childTnLst>
                              <p:par>
                                <p:cTn id="15" presetID="2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275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3250"/>
                            </p:stCondLst>
                            <p:childTnLst>
                              <p:par>
                                <p:cTn id="23" presetID="2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3750"/>
                            </p:stCondLst>
                            <p:childTnLst>
                              <p:par>
                                <p:cTn id="27" presetID="22" presetClass="entr" presetSubtype="8"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169C36-BACC-DDA4-E66F-6F2CDE8CA857}"/>
              </a:ext>
            </a:extLst>
          </p:cNvPr>
          <p:cNvSpPr txBox="1"/>
          <p:nvPr/>
        </p:nvSpPr>
        <p:spPr>
          <a:xfrm>
            <a:off x="8005480" y="4744143"/>
            <a:ext cx="4433104" cy="369332"/>
          </a:xfrm>
          <a:prstGeom prst="rect">
            <a:avLst/>
          </a:prstGeom>
          <a:noFill/>
        </p:spPr>
        <p:txBody>
          <a:bodyPr wrap="square" rtlCol="0">
            <a:spAutoFit/>
          </a:bodyPr>
          <a:lstStyle/>
          <a:p>
            <a:r>
              <a:rPr lang="en-US" dirty="0">
                <a:latin typeface="Verdana Pro Semibold" panose="020B0704030504040204" pitchFamily="34" charset="0"/>
              </a:rPr>
              <a:t>4. Reset Password</a:t>
            </a:r>
            <a:endParaRPr lang="en-IN" dirty="0">
              <a:latin typeface="Verdana Pro Semibold" panose="020B0704030504040204" pitchFamily="34" charset="0"/>
            </a:endParaRPr>
          </a:p>
        </p:txBody>
      </p:sp>
      <p:sp>
        <p:nvSpPr>
          <p:cNvPr id="5" name="TextBox 4">
            <a:extLst>
              <a:ext uri="{FF2B5EF4-FFF2-40B4-BE49-F238E27FC236}">
                <a16:creationId xmlns:a16="http://schemas.microsoft.com/office/drawing/2014/main" id="{33ED9D29-2B7B-0017-F712-26706966B803}"/>
              </a:ext>
            </a:extLst>
          </p:cNvPr>
          <p:cNvSpPr txBox="1"/>
          <p:nvPr/>
        </p:nvSpPr>
        <p:spPr>
          <a:xfrm>
            <a:off x="1604683" y="4808250"/>
            <a:ext cx="6096000" cy="369332"/>
          </a:xfrm>
          <a:prstGeom prst="rect">
            <a:avLst/>
          </a:prstGeom>
          <a:noFill/>
        </p:spPr>
        <p:txBody>
          <a:bodyPr wrap="square">
            <a:spAutoFit/>
          </a:bodyPr>
          <a:lstStyle/>
          <a:p>
            <a:r>
              <a:rPr lang="en-US" sz="1800" dirty="0">
                <a:latin typeface="Verdana Pro Semibold" panose="020B0704030504040204" pitchFamily="34" charset="0"/>
              </a:rPr>
              <a:t>3. Forget Password</a:t>
            </a:r>
            <a:endParaRPr lang="en-IN" sz="1800" dirty="0">
              <a:latin typeface="Verdana Pro Semibold" panose="020B0704030504040204" pitchFamily="34" charset="0"/>
            </a:endParaRPr>
          </a:p>
        </p:txBody>
      </p:sp>
      <p:sp>
        <p:nvSpPr>
          <p:cNvPr id="6" name="Rectangle: Rounded Corners 5">
            <a:extLst>
              <a:ext uri="{FF2B5EF4-FFF2-40B4-BE49-F238E27FC236}">
                <a16:creationId xmlns:a16="http://schemas.microsoft.com/office/drawing/2014/main" id="{3F6F7023-6030-25A3-AC77-2A4F49E0A077}"/>
              </a:ext>
            </a:extLst>
          </p:cNvPr>
          <p:cNvSpPr/>
          <p:nvPr/>
        </p:nvSpPr>
        <p:spPr>
          <a:xfrm>
            <a:off x="250371" y="157437"/>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3C21174-681A-4BBE-2695-A95490D68291}"/>
              </a:ext>
            </a:extLst>
          </p:cNvPr>
          <p:cNvSpPr txBox="1"/>
          <p:nvPr/>
        </p:nvSpPr>
        <p:spPr>
          <a:xfrm>
            <a:off x="457199" y="313750"/>
            <a:ext cx="7386917" cy="830997"/>
          </a:xfrm>
          <a:prstGeom prst="rect">
            <a:avLst/>
          </a:prstGeom>
          <a:noFill/>
        </p:spPr>
        <p:txBody>
          <a:bodyPr wrap="square">
            <a:spAutoFit/>
          </a:bodyPr>
          <a:lstStyle/>
          <a:p>
            <a:r>
              <a:rPr lang="en-US" sz="4800" dirty="0">
                <a:latin typeface="Verdana Pro Semibold" panose="020B0704030504040204" pitchFamily="34" charset="0"/>
              </a:rPr>
              <a:t>User</a:t>
            </a:r>
            <a:r>
              <a:rPr lang="en-US" sz="1800" dirty="0">
                <a:latin typeface="Verdana Pro Semibold" panose="020B0704030504040204" pitchFamily="34" charset="0"/>
              </a:rPr>
              <a:t> </a:t>
            </a:r>
            <a:r>
              <a:rPr lang="en-US" sz="4800" dirty="0">
                <a:latin typeface="Verdana Pro Semibold" panose="020B0704030504040204" pitchFamily="34" charset="0"/>
              </a:rPr>
              <a:t>Interaction</a:t>
            </a:r>
            <a:endParaRPr lang="en-IN" sz="1800" dirty="0">
              <a:latin typeface="Verdana Pro Semibold" panose="020B0704030504040204" pitchFamily="34" charset="0"/>
            </a:endParaRPr>
          </a:p>
        </p:txBody>
      </p:sp>
      <p:pic>
        <p:nvPicPr>
          <p:cNvPr id="12" name="Picture 11">
            <a:extLst>
              <a:ext uri="{FF2B5EF4-FFF2-40B4-BE49-F238E27FC236}">
                <a16:creationId xmlns:a16="http://schemas.microsoft.com/office/drawing/2014/main" id="{180E7228-746F-6987-9090-60465BAC322B}"/>
              </a:ext>
            </a:extLst>
          </p:cNvPr>
          <p:cNvPicPr>
            <a:picLocks noChangeAspect="1"/>
          </p:cNvPicPr>
          <p:nvPr/>
        </p:nvPicPr>
        <p:blipFill rotWithShape="1">
          <a:blip r:embed="rId2"/>
          <a:srcRect t="12542" b="10028"/>
          <a:stretch/>
        </p:blipFill>
        <p:spPr>
          <a:xfrm>
            <a:off x="564775" y="1799419"/>
            <a:ext cx="4814049" cy="2825143"/>
          </a:xfrm>
          <a:prstGeom prst="rect">
            <a:avLst/>
          </a:prstGeom>
        </p:spPr>
      </p:pic>
      <p:pic>
        <p:nvPicPr>
          <p:cNvPr id="14" name="Picture 13">
            <a:extLst>
              <a:ext uri="{FF2B5EF4-FFF2-40B4-BE49-F238E27FC236}">
                <a16:creationId xmlns:a16="http://schemas.microsoft.com/office/drawing/2014/main" id="{CD3C756B-FDAA-B88A-5A3F-BF3DD9212DBC}"/>
              </a:ext>
            </a:extLst>
          </p:cNvPr>
          <p:cNvPicPr>
            <a:picLocks noChangeAspect="1"/>
          </p:cNvPicPr>
          <p:nvPr/>
        </p:nvPicPr>
        <p:blipFill>
          <a:blip r:embed="rId3"/>
          <a:stretch>
            <a:fillRect/>
          </a:stretch>
        </p:blipFill>
        <p:spPr>
          <a:xfrm>
            <a:off x="6813176" y="1799419"/>
            <a:ext cx="4814049" cy="2843072"/>
          </a:xfrm>
          <a:prstGeom prst="rect">
            <a:avLst/>
          </a:prstGeom>
        </p:spPr>
      </p:pic>
    </p:spTree>
    <p:extLst>
      <p:ext uri="{BB962C8B-B14F-4D97-AF65-F5344CB8AC3E}">
        <p14:creationId xmlns:p14="http://schemas.microsoft.com/office/powerpoint/2010/main" val="121898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500"/>
                                        <p:tgtEl>
                                          <p:spTgt spid="8"/>
                                        </p:tgtEl>
                                      </p:cBhvr>
                                    </p:animEffect>
                                  </p:childTnLst>
                                </p:cTn>
                              </p:par>
                            </p:childTnLst>
                          </p:cTn>
                        </p:par>
                        <p:par>
                          <p:cTn id="14" fill="hold">
                            <p:stCondLst>
                              <p:cond delay="2250"/>
                            </p:stCondLst>
                            <p:childTnLst>
                              <p:par>
                                <p:cTn id="15" presetID="2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par>
                          <p:cTn id="18" fill="hold">
                            <p:stCondLst>
                              <p:cond delay="275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par>
                          <p:cTn id="22" fill="hold">
                            <p:stCondLst>
                              <p:cond delay="3250"/>
                            </p:stCondLst>
                            <p:childTnLst>
                              <p:par>
                                <p:cTn id="23" presetID="22" presetClass="entr" presetSubtype="4"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par>
                          <p:cTn id="26" fill="hold">
                            <p:stCondLst>
                              <p:cond delay="3750"/>
                            </p:stCondLst>
                            <p:childTnLst>
                              <p:par>
                                <p:cTn id="27" presetID="22" presetClass="entr" presetSubtype="8"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F6F7023-6030-25A3-AC77-2A4F49E0A077}"/>
              </a:ext>
            </a:extLst>
          </p:cNvPr>
          <p:cNvSpPr/>
          <p:nvPr/>
        </p:nvSpPr>
        <p:spPr>
          <a:xfrm>
            <a:off x="250371" y="157437"/>
            <a:ext cx="11691257" cy="12736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3C21174-681A-4BBE-2695-A95490D68291}"/>
              </a:ext>
            </a:extLst>
          </p:cNvPr>
          <p:cNvSpPr txBox="1"/>
          <p:nvPr/>
        </p:nvSpPr>
        <p:spPr>
          <a:xfrm>
            <a:off x="457199" y="313750"/>
            <a:ext cx="7386917" cy="830997"/>
          </a:xfrm>
          <a:prstGeom prst="rect">
            <a:avLst/>
          </a:prstGeom>
          <a:noFill/>
        </p:spPr>
        <p:txBody>
          <a:bodyPr wrap="square">
            <a:spAutoFit/>
          </a:bodyPr>
          <a:lstStyle/>
          <a:p>
            <a:r>
              <a:rPr lang="en-US" sz="4800" dirty="0">
                <a:latin typeface="Verdana Pro Semibold" panose="020B0704030504040204" pitchFamily="34" charset="0"/>
              </a:rPr>
              <a:t>User</a:t>
            </a:r>
            <a:r>
              <a:rPr lang="en-US" sz="1800" dirty="0">
                <a:latin typeface="Verdana Pro Semibold" panose="020B0704030504040204" pitchFamily="34" charset="0"/>
              </a:rPr>
              <a:t> </a:t>
            </a:r>
            <a:r>
              <a:rPr lang="en-US" sz="4800" dirty="0">
                <a:latin typeface="Verdana Pro Semibold" panose="020B0704030504040204" pitchFamily="34" charset="0"/>
              </a:rPr>
              <a:t>Interaction</a:t>
            </a:r>
            <a:endParaRPr lang="en-IN" sz="1800" dirty="0">
              <a:latin typeface="Verdana Pro Semibold" panose="020B0704030504040204" pitchFamily="34" charset="0"/>
            </a:endParaRPr>
          </a:p>
        </p:txBody>
      </p:sp>
      <p:pic>
        <p:nvPicPr>
          <p:cNvPr id="3" name="Picture 2">
            <a:extLst>
              <a:ext uri="{FF2B5EF4-FFF2-40B4-BE49-F238E27FC236}">
                <a16:creationId xmlns:a16="http://schemas.microsoft.com/office/drawing/2014/main" id="{2614E866-1D87-83DB-2BE6-15FB61752E5D}"/>
              </a:ext>
            </a:extLst>
          </p:cNvPr>
          <p:cNvPicPr>
            <a:picLocks noChangeAspect="1"/>
          </p:cNvPicPr>
          <p:nvPr/>
        </p:nvPicPr>
        <p:blipFill>
          <a:blip r:embed="rId2"/>
          <a:stretch>
            <a:fillRect/>
          </a:stretch>
        </p:blipFill>
        <p:spPr>
          <a:xfrm>
            <a:off x="1532964" y="1981198"/>
            <a:ext cx="7611036" cy="4419601"/>
          </a:xfrm>
          <a:prstGeom prst="rect">
            <a:avLst/>
          </a:prstGeom>
        </p:spPr>
      </p:pic>
      <p:cxnSp>
        <p:nvCxnSpPr>
          <p:cNvPr id="9" name="Straight Arrow Connector 8">
            <a:extLst>
              <a:ext uri="{FF2B5EF4-FFF2-40B4-BE49-F238E27FC236}">
                <a16:creationId xmlns:a16="http://schemas.microsoft.com/office/drawing/2014/main" id="{2612540F-5FA8-8269-61F8-C70C8F103F36}"/>
              </a:ext>
            </a:extLst>
          </p:cNvPr>
          <p:cNvCxnSpPr>
            <a:cxnSpLocks/>
          </p:cNvCxnSpPr>
          <p:nvPr/>
        </p:nvCxnSpPr>
        <p:spPr>
          <a:xfrm>
            <a:off x="6583137" y="1888948"/>
            <a:ext cx="714134" cy="19982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13AA539C-EB0F-B393-60DE-2A6A2DDBC7BD}"/>
              </a:ext>
            </a:extLst>
          </p:cNvPr>
          <p:cNvCxnSpPr>
            <a:cxnSpLocks/>
          </p:cNvCxnSpPr>
          <p:nvPr/>
        </p:nvCxnSpPr>
        <p:spPr>
          <a:xfrm>
            <a:off x="7185212" y="1676700"/>
            <a:ext cx="546847" cy="30480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ED95ED7-E6C2-BF27-1520-3DEC0F88E464}"/>
              </a:ext>
            </a:extLst>
          </p:cNvPr>
          <p:cNvCxnSpPr>
            <a:cxnSpLocks/>
          </p:cNvCxnSpPr>
          <p:nvPr/>
        </p:nvCxnSpPr>
        <p:spPr>
          <a:xfrm>
            <a:off x="8436429" y="1783976"/>
            <a:ext cx="0" cy="188855"/>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C5A97B77-B8D1-6624-5455-02E3E3D01A1B}"/>
              </a:ext>
            </a:extLst>
          </p:cNvPr>
          <p:cNvCxnSpPr>
            <a:cxnSpLocks/>
          </p:cNvCxnSpPr>
          <p:nvPr/>
        </p:nvCxnSpPr>
        <p:spPr>
          <a:xfrm flipH="1" flipV="1">
            <a:off x="6934923" y="4048463"/>
            <a:ext cx="2827913" cy="24773"/>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8A0235F5-273E-D10A-2688-D93FD7ADCC78}"/>
              </a:ext>
            </a:extLst>
          </p:cNvPr>
          <p:cNvCxnSpPr>
            <a:cxnSpLocks/>
          </p:cNvCxnSpPr>
          <p:nvPr/>
        </p:nvCxnSpPr>
        <p:spPr>
          <a:xfrm flipH="1">
            <a:off x="9037064" y="2088776"/>
            <a:ext cx="757517"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F0A8A556-6674-1FF6-7208-E017026EE0BF}"/>
              </a:ext>
            </a:extLst>
          </p:cNvPr>
          <p:cNvSpPr txBox="1"/>
          <p:nvPr/>
        </p:nvSpPr>
        <p:spPr>
          <a:xfrm>
            <a:off x="9801304" y="1931617"/>
            <a:ext cx="1846730" cy="307777"/>
          </a:xfrm>
          <a:prstGeom prst="rect">
            <a:avLst/>
          </a:prstGeom>
          <a:noFill/>
        </p:spPr>
        <p:txBody>
          <a:bodyPr wrap="square" rtlCol="0">
            <a:spAutoFit/>
          </a:bodyPr>
          <a:lstStyle/>
          <a:p>
            <a:r>
              <a:rPr lang="en-US" sz="1400" b="1" dirty="0"/>
              <a:t>Contact us</a:t>
            </a:r>
            <a:endParaRPr lang="en-IN" sz="1400" b="1" dirty="0"/>
          </a:p>
        </p:txBody>
      </p:sp>
      <p:sp>
        <p:nvSpPr>
          <p:cNvPr id="31" name="TextBox 30">
            <a:extLst>
              <a:ext uri="{FF2B5EF4-FFF2-40B4-BE49-F238E27FC236}">
                <a16:creationId xmlns:a16="http://schemas.microsoft.com/office/drawing/2014/main" id="{CD69337B-06EE-B610-D050-4FCB9F10480E}"/>
              </a:ext>
            </a:extLst>
          </p:cNvPr>
          <p:cNvSpPr txBox="1"/>
          <p:nvPr/>
        </p:nvSpPr>
        <p:spPr>
          <a:xfrm>
            <a:off x="8032372" y="1496205"/>
            <a:ext cx="6096000" cy="307777"/>
          </a:xfrm>
          <a:prstGeom prst="rect">
            <a:avLst/>
          </a:prstGeom>
          <a:noFill/>
        </p:spPr>
        <p:txBody>
          <a:bodyPr wrap="square">
            <a:spAutoFit/>
          </a:bodyPr>
          <a:lstStyle/>
          <a:p>
            <a:r>
              <a:rPr lang="en-US" sz="1400" b="1" dirty="0"/>
              <a:t>About us</a:t>
            </a:r>
            <a:endParaRPr lang="en-IN" sz="1400" b="1" dirty="0"/>
          </a:p>
        </p:txBody>
      </p:sp>
      <p:sp>
        <p:nvSpPr>
          <p:cNvPr id="33" name="TextBox 32">
            <a:extLst>
              <a:ext uri="{FF2B5EF4-FFF2-40B4-BE49-F238E27FC236}">
                <a16:creationId xmlns:a16="http://schemas.microsoft.com/office/drawing/2014/main" id="{478C9E36-4B79-F230-14C2-155C6DB01780}"/>
              </a:ext>
            </a:extLst>
          </p:cNvPr>
          <p:cNvSpPr txBox="1"/>
          <p:nvPr/>
        </p:nvSpPr>
        <p:spPr>
          <a:xfrm>
            <a:off x="5694004" y="1720099"/>
            <a:ext cx="7065818" cy="307777"/>
          </a:xfrm>
          <a:prstGeom prst="rect">
            <a:avLst/>
          </a:prstGeom>
          <a:noFill/>
        </p:spPr>
        <p:txBody>
          <a:bodyPr wrap="square">
            <a:spAutoFit/>
          </a:bodyPr>
          <a:lstStyle/>
          <a:p>
            <a:r>
              <a:rPr lang="en-US" sz="1400" b="1" dirty="0"/>
              <a:t>Username</a:t>
            </a:r>
            <a:endParaRPr lang="en-IN" sz="1400" b="1" dirty="0"/>
          </a:p>
        </p:txBody>
      </p:sp>
      <p:sp>
        <p:nvSpPr>
          <p:cNvPr id="35" name="TextBox 34">
            <a:extLst>
              <a:ext uri="{FF2B5EF4-FFF2-40B4-BE49-F238E27FC236}">
                <a16:creationId xmlns:a16="http://schemas.microsoft.com/office/drawing/2014/main" id="{2D45BE87-A8C2-63A4-8C12-B6E5F7EA64BF}"/>
              </a:ext>
            </a:extLst>
          </p:cNvPr>
          <p:cNvSpPr txBox="1"/>
          <p:nvPr/>
        </p:nvSpPr>
        <p:spPr>
          <a:xfrm>
            <a:off x="6750424" y="1403955"/>
            <a:ext cx="1032136" cy="307777"/>
          </a:xfrm>
          <a:prstGeom prst="rect">
            <a:avLst/>
          </a:prstGeom>
          <a:noFill/>
        </p:spPr>
        <p:txBody>
          <a:bodyPr wrap="square">
            <a:spAutoFit/>
          </a:bodyPr>
          <a:lstStyle/>
          <a:p>
            <a:r>
              <a:rPr lang="en-US" sz="1400" b="1" dirty="0"/>
              <a:t>Setting </a:t>
            </a:r>
            <a:endParaRPr lang="en-IN" sz="1400" b="1" dirty="0"/>
          </a:p>
        </p:txBody>
      </p:sp>
      <p:sp>
        <p:nvSpPr>
          <p:cNvPr id="40" name="TextBox 39">
            <a:extLst>
              <a:ext uri="{FF2B5EF4-FFF2-40B4-BE49-F238E27FC236}">
                <a16:creationId xmlns:a16="http://schemas.microsoft.com/office/drawing/2014/main" id="{780CB0C9-0864-09AA-381B-7F17EDB2220F}"/>
              </a:ext>
            </a:extLst>
          </p:cNvPr>
          <p:cNvSpPr txBox="1"/>
          <p:nvPr/>
        </p:nvSpPr>
        <p:spPr>
          <a:xfrm>
            <a:off x="9893140" y="3883221"/>
            <a:ext cx="2167964" cy="307777"/>
          </a:xfrm>
          <a:prstGeom prst="rect">
            <a:avLst/>
          </a:prstGeom>
          <a:noFill/>
        </p:spPr>
        <p:txBody>
          <a:bodyPr wrap="square">
            <a:spAutoFit/>
          </a:bodyPr>
          <a:lstStyle/>
          <a:p>
            <a:r>
              <a:rPr lang="en-US" sz="1400" b="1" dirty="0"/>
              <a:t>Shortcut icon section</a:t>
            </a:r>
            <a:endParaRPr lang="en-IN" sz="1400" b="1" dirty="0"/>
          </a:p>
        </p:txBody>
      </p:sp>
      <p:sp>
        <p:nvSpPr>
          <p:cNvPr id="44" name="TextBox 43">
            <a:extLst>
              <a:ext uri="{FF2B5EF4-FFF2-40B4-BE49-F238E27FC236}">
                <a16:creationId xmlns:a16="http://schemas.microsoft.com/office/drawing/2014/main" id="{E732A168-4D4B-EE6A-5BA1-A465CCCFCEA9}"/>
              </a:ext>
            </a:extLst>
          </p:cNvPr>
          <p:cNvSpPr txBox="1"/>
          <p:nvPr/>
        </p:nvSpPr>
        <p:spPr>
          <a:xfrm>
            <a:off x="4199150" y="6447414"/>
            <a:ext cx="7065818" cy="369332"/>
          </a:xfrm>
          <a:prstGeom prst="rect">
            <a:avLst/>
          </a:prstGeom>
          <a:noFill/>
        </p:spPr>
        <p:txBody>
          <a:bodyPr wrap="square">
            <a:spAutoFit/>
          </a:bodyPr>
          <a:lstStyle/>
          <a:p>
            <a:r>
              <a:rPr lang="en-US" dirty="0">
                <a:latin typeface="Verdana Pro Semibold" panose="020B0704030504040204" pitchFamily="34" charset="0"/>
              </a:rPr>
              <a:t>5. Main Interface</a:t>
            </a:r>
            <a:endParaRPr lang="en-IN" dirty="0">
              <a:latin typeface="Verdana Pro Semibold" panose="020B0704030504040204" pitchFamily="34" charset="0"/>
            </a:endParaRPr>
          </a:p>
        </p:txBody>
      </p:sp>
    </p:spTree>
    <p:extLst>
      <p:ext uri="{BB962C8B-B14F-4D97-AF65-F5344CB8AC3E}">
        <p14:creationId xmlns:p14="http://schemas.microsoft.com/office/powerpoint/2010/main" val="33603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4"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1500"/>
                                        <p:tgtEl>
                                          <p:spTgt spid="8"/>
                                        </p:tgtEl>
                                      </p:cBhvr>
                                    </p:animEffect>
                                  </p:childTnLst>
                                </p:cTn>
                              </p:par>
                            </p:childTnLst>
                          </p:cTn>
                        </p:par>
                        <p:par>
                          <p:cTn id="14" fill="hold">
                            <p:stCondLst>
                              <p:cond delay="225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p:stCondLst>
                              <p:cond delay="2750"/>
                            </p:stCondLst>
                            <p:childTnLst>
                              <p:par>
                                <p:cTn id="19" presetID="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3250"/>
                            </p:stCondLst>
                            <p:childTnLst>
                              <p:par>
                                <p:cTn id="24" presetID="2" presetClass="entr" presetSubtype="4"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3750"/>
                            </p:stCondLst>
                            <p:childTnLst>
                              <p:par>
                                <p:cTn id="29" presetID="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4250"/>
                            </p:stCondLst>
                            <p:childTnLst>
                              <p:par>
                                <p:cTn id="34" presetID="2" presetClass="entr" presetSubtype="4"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ppt_x"/>
                                          </p:val>
                                        </p:tav>
                                        <p:tav tm="100000">
                                          <p:val>
                                            <p:strVal val="#ppt_x"/>
                                          </p:val>
                                        </p:tav>
                                      </p:tavLst>
                                    </p:anim>
                                    <p:anim calcmode="lin" valueType="num">
                                      <p:cBhvr additive="base">
                                        <p:cTn id="37" dur="500" fill="hold"/>
                                        <p:tgtEl>
                                          <p:spTgt spid="26"/>
                                        </p:tgtEl>
                                        <p:attrNameLst>
                                          <p:attrName>ppt_y</p:attrName>
                                        </p:attrNameLst>
                                      </p:cBhvr>
                                      <p:tavLst>
                                        <p:tav tm="0">
                                          <p:val>
                                            <p:strVal val="1+#ppt_h/2"/>
                                          </p:val>
                                        </p:tav>
                                        <p:tav tm="100000">
                                          <p:val>
                                            <p:strVal val="#ppt_y"/>
                                          </p:val>
                                        </p:tav>
                                      </p:tavLst>
                                    </p:anim>
                                  </p:childTnLst>
                                </p:cTn>
                              </p:par>
                            </p:childTnLst>
                          </p:cTn>
                        </p:par>
                        <p:par>
                          <p:cTn id="38" fill="hold">
                            <p:stCondLst>
                              <p:cond delay="4750"/>
                            </p:stCondLst>
                            <p:childTnLst>
                              <p:par>
                                <p:cTn id="39" presetID="2" presetClass="entr" presetSubtype="4"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par>
                          <p:cTn id="43" fill="hold">
                            <p:stCondLst>
                              <p:cond delay="5250"/>
                            </p:stCondLst>
                            <p:childTnLst>
                              <p:par>
                                <p:cTn id="44" presetID="22" presetClass="entr" presetSubtype="8"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par>
                          <p:cTn id="47" fill="hold">
                            <p:stCondLst>
                              <p:cond delay="5750"/>
                            </p:stCondLst>
                            <p:childTnLst>
                              <p:par>
                                <p:cTn id="48" presetID="22" presetClass="entr" presetSubtype="8"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6250"/>
                            </p:stCondLst>
                            <p:childTnLst>
                              <p:par>
                                <p:cTn id="52" presetID="22" presetClass="entr" presetSubtype="8"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500"/>
                                        <p:tgtEl>
                                          <p:spTgt spid="31"/>
                                        </p:tgtEl>
                                      </p:cBhvr>
                                    </p:animEffect>
                                  </p:childTnLst>
                                </p:cTn>
                              </p:par>
                            </p:childTnLst>
                          </p:cTn>
                        </p:par>
                        <p:par>
                          <p:cTn id="55" fill="hold">
                            <p:stCondLst>
                              <p:cond delay="6750"/>
                            </p:stCondLst>
                            <p:childTnLst>
                              <p:par>
                                <p:cTn id="56" presetID="22" presetClass="entr" presetSubtype="8"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par>
                          <p:cTn id="59" fill="hold">
                            <p:stCondLst>
                              <p:cond delay="7250"/>
                            </p:stCondLst>
                            <p:childTnLst>
                              <p:par>
                                <p:cTn id="60" presetID="22" presetClass="entr" presetSubtype="8"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par>
                          <p:cTn id="63" fill="hold">
                            <p:stCondLst>
                              <p:cond delay="7750"/>
                            </p:stCondLst>
                            <p:childTnLst>
                              <p:par>
                                <p:cTn id="64" presetID="22" presetClass="entr" presetSubtype="8"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28" grpId="0"/>
      <p:bldP spid="31" grpId="0"/>
      <p:bldP spid="33" grpId="0"/>
      <p:bldP spid="35" grpId="0"/>
      <p:bldP spid="40" grpId="0"/>
      <p:bldP spid="44" grpId="0"/>
    </p:bld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487</TotalTime>
  <Words>908</Words>
  <Application>Microsoft Office PowerPoint</Application>
  <PresentationFormat>Widescreen</PresentationFormat>
  <Paragraphs>136</Paragraphs>
  <Slides>18</Slides>
  <Notes>0</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arial</vt:lpstr>
      <vt:lpstr>arial</vt:lpstr>
      <vt:lpstr>Arial Black</vt:lpstr>
      <vt:lpstr>Cambria</vt:lpstr>
      <vt:lpstr>Corbel</vt:lpstr>
      <vt:lpstr>Franklin Gothic</vt:lpstr>
      <vt:lpstr>inter-regular</vt:lpstr>
      <vt:lpstr>Lucida Sans Unicode</vt:lpstr>
      <vt:lpstr>Times New Roman</vt:lpstr>
      <vt:lpstr>Trebuchet MS</vt:lpstr>
      <vt:lpstr>urw-din</vt:lpstr>
      <vt:lpstr>Verdana</vt:lpstr>
      <vt:lpstr>Verdana Pro Semibold</vt:lpstr>
      <vt:lpstr>Wingdings</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𝔸𝕟𝕦𝕓𝕙𝕒𝕧 ℝ𝕒𝕟𝕛𝕒𝕟</dc:creator>
  <cp:lastModifiedBy>𝔸𝕟𝕦𝕓𝕙𝕒𝕧 ℝ𝕒𝕟𝕛𝕒𝕟</cp:lastModifiedBy>
  <cp:revision>2</cp:revision>
  <dcterms:created xsi:type="dcterms:W3CDTF">2023-03-03T18:41:02Z</dcterms:created>
  <dcterms:modified xsi:type="dcterms:W3CDTF">2023-04-17T14:28:54Z</dcterms:modified>
</cp:coreProperties>
</file>